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9" r:id="rId2"/>
    <p:sldId id="283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7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6" r:id="rId28"/>
    <p:sldId id="287" r:id="rId29"/>
    <p:sldId id="285" r:id="rId30"/>
  </p:sldIdLst>
  <p:sldSz cx="9144000" cy="6858000" type="screen4x3"/>
  <p:notesSz cx="701040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6"/>
    <p:restoredTop sz="94646"/>
  </p:normalViewPr>
  <p:slideViewPr>
    <p:cSldViewPr snapToGrid="0" snapToObjects="1" showGuides="1">
      <p:cViewPr varScale="1">
        <p:scale>
          <a:sx n="115" d="100"/>
          <a:sy n="115" d="100"/>
        </p:scale>
        <p:origin x="14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1B8AA-BF6E-448A-A6B8-E6A6C200C88B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E6A5CE4-CD9B-48BD-938F-B5F28C63E845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MX" sz="3600" b="1" dirty="0">
              <a:solidFill>
                <a:schemeClr val="bg1"/>
              </a:solidFill>
              <a:latin typeface="Century Gothic" panose="020B0502020202020204" pitchFamily="34" charset="0"/>
            </a:rPr>
            <a:t>PEIA</a:t>
          </a:r>
        </a:p>
      </dgm:t>
    </dgm:pt>
    <dgm:pt modelId="{CABB7CC7-A441-4999-ADAC-776A486656D2}" type="parTrans" cxnId="{4C9BEAC2-13E0-4387-A7C4-E94041A8B271}">
      <dgm:prSet/>
      <dgm:spPr/>
      <dgm:t>
        <a:bodyPr/>
        <a:lstStyle/>
        <a:p>
          <a:endParaRPr lang="es-MX"/>
        </a:p>
      </dgm:t>
    </dgm:pt>
    <dgm:pt modelId="{501A610D-4C56-4ED5-BD80-D68483E12F62}" type="sibTrans" cxnId="{4C9BEAC2-13E0-4387-A7C4-E94041A8B271}">
      <dgm:prSet/>
      <dgm:spPr/>
      <dgm:t>
        <a:bodyPr/>
        <a:lstStyle/>
        <a:p>
          <a:endParaRPr lang="es-MX"/>
        </a:p>
      </dgm:t>
    </dgm:pt>
    <dgm:pt modelId="{22D4B24A-D33E-45A4-8D4E-92173CAF9DA3}">
      <dgm:prSet phldrT="[Texto]" custT="1"/>
      <dgm:spPr>
        <a:solidFill>
          <a:srgbClr val="7C7C7C"/>
        </a:solidFill>
      </dgm:spPr>
      <dgm:t>
        <a:bodyPr/>
        <a:lstStyle/>
        <a:p>
          <a:r>
            <a:rPr lang="es-MX" sz="1300" b="1" dirty="0">
              <a:solidFill>
                <a:schemeClr val="bg1"/>
              </a:solidFill>
              <a:latin typeface="Century Gothic" panose="020B0502020202020204" pitchFamily="34" charset="0"/>
            </a:rPr>
            <a:t>CONSULTA PÚBLICA</a:t>
          </a:r>
        </a:p>
      </dgm:t>
    </dgm:pt>
    <dgm:pt modelId="{3E5672AF-9E1A-4EDA-89CB-89013AB7AB31}" type="parTrans" cxnId="{B03B625E-A8A3-405D-8478-DF848DB56C08}">
      <dgm:prSet/>
      <dgm:spPr/>
      <dgm:t>
        <a:bodyPr/>
        <a:lstStyle/>
        <a:p>
          <a:endParaRPr lang="es-MX"/>
        </a:p>
      </dgm:t>
    </dgm:pt>
    <dgm:pt modelId="{A83F3D25-FD88-4126-9DB7-E5F269927F71}" type="sibTrans" cxnId="{B03B625E-A8A3-405D-8478-DF848DB56C08}">
      <dgm:prSet/>
      <dgm:spPr/>
      <dgm:t>
        <a:bodyPr/>
        <a:lstStyle/>
        <a:p>
          <a:endParaRPr lang="es-MX"/>
        </a:p>
      </dgm:t>
    </dgm:pt>
    <dgm:pt modelId="{A0B0D2F3-8F7B-4B55-8B78-6C5C8A10ABE0}">
      <dgm:prSet phldrT="[Texto]" custT="1"/>
      <dgm:spPr>
        <a:solidFill>
          <a:srgbClr val="AFABAB"/>
        </a:solidFill>
      </dgm:spPr>
      <dgm:t>
        <a:bodyPr/>
        <a:lstStyle/>
        <a:p>
          <a:r>
            <a:rPr lang="es-MX" sz="1400" b="1" dirty="0">
              <a:solidFill>
                <a:schemeClr val="bg1"/>
              </a:solidFill>
              <a:latin typeface="Century Gothic" panose="020B0502020202020204" pitchFamily="34" charset="0"/>
            </a:rPr>
            <a:t>REUNIÓN PÚBLICA</a:t>
          </a:r>
        </a:p>
      </dgm:t>
    </dgm:pt>
    <dgm:pt modelId="{CD431359-7677-400B-917E-01D4234A97A8}" type="parTrans" cxnId="{F1D02318-7774-4F8F-A8B0-1F8BACFA9721}">
      <dgm:prSet/>
      <dgm:spPr/>
      <dgm:t>
        <a:bodyPr/>
        <a:lstStyle/>
        <a:p>
          <a:endParaRPr lang="es-MX"/>
        </a:p>
      </dgm:t>
    </dgm:pt>
    <dgm:pt modelId="{94E783C0-C40F-431C-ACA7-748FAB504ADE}" type="sibTrans" cxnId="{F1D02318-7774-4F8F-A8B0-1F8BACFA9721}">
      <dgm:prSet/>
      <dgm:spPr/>
      <dgm:t>
        <a:bodyPr/>
        <a:lstStyle/>
        <a:p>
          <a:endParaRPr lang="es-MX"/>
        </a:p>
      </dgm:t>
    </dgm:pt>
    <dgm:pt modelId="{A1204EC6-FB50-428A-999A-722BEB5F46F2}" type="pres">
      <dgm:prSet presAssocID="{8531B8AA-BF6E-448A-A6B8-E6A6C200C88B}" presName="composite" presStyleCnt="0">
        <dgm:presLayoutVars>
          <dgm:chMax val="1"/>
          <dgm:dir/>
          <dgm:resizeHandles val="exact"/>
        </dgm:presLayoutVars>
      </dgm:prSet>
      <dgm:spPr/>
    </dgm:pt>
    <dgm:pt modelId="{8792BB48-0545-4466-B6FE-39835C00B87C}" type="pres">
      <dgm:prSet presAssocID="{8531B8AA-BF6E-448A-A6B8-E6A6C200C88B}" presName="radial" presStyleCnt="0">
        <dgm:presLayoutVars>
          <dgm:animLvl val="ctr"/>
        </dgm:presLayoutVars>
      </dgm:prSet>
      <dgm:spPr/>
    </dgm:pt>
    <dgm:pt modelId="{86836615-18A7-4898-9B19-80ACFB9EC13D}" type="pres">
      <dgm:prSet presAssocID="{6E6A5CE4-CD9B-48BD-938F-B5F28C63E845}" presName="centerShape" presStyleLbl="vennNode1" presStyleIdx="0" presStyleCnt="3" custLinFactNeighborX="420" custLinFactNeighborY="9156"/>
      <dgm:spPr/>
    </dgm:pt>
    <dgm:pt modelId="{FB757E8A-7C8E-4A90-A343-C778E945015E}" type="pres">
      <dgm:prSet presAssocID="{22D4B24A-D33E-45A4-8D4E-92173CAF9DA3}" presName="node" presStyleLbl="vennNode1" presStyleIdx="1" presStyleCnt="3" custScaleX="121171" custScaleY="121721" custRadScaleRad="113970" custRadScaleInc="-58016">
        <dgm:presLayoutVars>
          <dgm:bulletEnabled val="1"/>
        </dgm:presLayoutVars>
      </dgm:prSet>
      <dgm:spPr/>
    </dgm:pt>
    <dgm:pt modelId="{D35254F6-5FF1-43D5-B062-DAC193AB9F57}" type="pres">
      <dgm:prSet presAssocID="{A0B0D2F3-8F7B-4B55-8B78-6C5C8A10ABE0}" presName="node" presStyleLbl="vennNode1" presStyleIdx="2" presStyleCnt="3" custScaleX="128112" custScaleY="126979" custRadScaleRad="116019" custRadScaleInc="-41656">
        <dgm:presLayoutVars>
          <dgm:bulletEnabled val="1"/>
        </dgm:presLayoutVars>
      </dgm:prSet>
      <dgm:spPr/>
    </dgm:pt>
  </dgm:ptLst>
  <dgm:cxnLst>
    <dgm:cxn modelId="{EC81260F-D175-4286-B7EC-EA10BDFB01F7}" type="presOf" srcId="{A0B0D2F3-8F7B-4B55-8B78-6C5C8A10ABE0}" destId="{D35254F6-5FF1-43D5-B062-DAC193AB9F57}" srcOrd="0" destOrd="0" presId="urn:microsoft.com/office/officeart/2005/8/layout/radial3"/>
    <dgm:cxn modelId="{E12DC010-B399-4D1E-802E-5168C31A1F73}" type="presOf" srcId="{6E6A5CE4-CD9B-48BD-938F-B5F28C63E845}" destId="{86836615-18A7-4898-9B19-80ACFB9EC13D}" srcOrd="0" destOrd="0" presId="urn:microsoft.com/office/officeart/2005/8/layout/radial3"/>
    <dgm:cxn modelId="{F1D02318-7774-4F8F-A8B0-1F8BACFA9721}" srcId="{6E6A5CE4-CD9B-48BD-938F-B5F28C63E845}" destId="{A0B0D2F3-8F7B-4B55-8B78-6C5C8A10ABE0}" srcOrd="1" destOrd="0" parTransId="{CD431359-7677-400B-917E-01D4234A97A8}" sibTransId="{94E783C0-C40F-431C-ACA7-748FAB504ADE}"/>
    <dgm:cxn modelId="{B03B625E-A8A3-405D-8478-DF848DB56C08}" srcId="{6E6A5CE4-CD9B-48BD-938F-B5F28C63E845}" destId="{22D4B24A-D33E-45A4-8D4E-92173CAF9DA3}" srcOrd="0" destOrd="0" parTransId="{3E5672AF-9E1A-4EDA-89CB-89013AB7AB31}" sibTransId="{A83F3D25-FD88-4126-9DB7-E5F269927F71}"/>
    <dgm:cxn modelId="{4BBE9551-6DE7-45E8-81B1-34F61311D227}" type="presOf" srcId="{8531B8AA-BF6E-448A-A6B8-E6A6C200C88B}" destId="{A1204EC6-FB50-428A-999A-722BEB5F46F2}" srcOrd="0" destOrd="0" presId="urn:microsoft.com/office/officeart/2005/8/layout/radial3"/>
    <dgm:cxn modelId="{D91157AC-CF7C-4407-B214-31C24AAE8F8F}" type="presOf" srcId="{22D4B24A-D33E-45A4-8D4E-92173CAF9DA3}" destId="{FB757E8A-7C8E-4A90-A343-C778E945015E}" srcOrd="0" destOrd="0" presId="urn:microsoft.com/office/officeart/2005/8/layout/radial3"/>
    <dgm:cxn modelId="{4C9BEAC2-13E0-4387-A7C4-E94041A8B271}" srcId="{8531B8AA-BF6E-448A-A6B8-E6A6C200C88B}" destId="{6E6A5CE4-CD9B-48BD-938F-B5F28C63E845}" srcOrd="0" destOrd="0" parTransId="{CABB7CC7-A441-4999-ADAC-776A486656D2}" sibTransId="{501A610D-4C56-4ED5-BD80-D68483E12F62}"/>
    <dgm:cxn modelId="{174B2AD9-D578-4C39-97F0-8CC37CE010B1}" type="presParOf" srcId="{A1204EC6-FB50-428A-999A-722BEB5F46F2}" destId="{8792BB48-0545-4466-B6FE-39835C00B87C}" srcOrd="0" destOrd="0" presId="urn:microsoft.com/office/officeart/2005/8/layout/radial3"/>
    <dgm:cxn modelId="{3B220684-9127-4386-9870-8F18A16EAF95}" type="presParOf" srcId="{8792BB48-0545-4466-B6FE-39835C00B87C}" destId="{86836615-18A7-4898-9B19-80ACFB9EC13D}" srcOrd="0" destOrd="0" presId="urn:microsoft.com/office/officeart/2005/8/layout/radial3"/>
    <dgm:cxn modelId="{40DB5487-C9E6-4C28-B1DF-BCF114ECAEA7}" type="presParOf" srcId="{8792BB48-0545-4466-B6FE-39835C00B87C}" destId="{FB757E8A-7C8E-4A90-A343-C778E945015E}" srcOrd="1" destOrd="0" presId="urn:microsoft.com/office/officeart/2005/8/layout/radial3"/>
    <dgm:cxn modelId="{0D8FCEB0-8082-4DBF-86F2-67C91D78B02D}" type="presParOf" srcId="{8792BB48-0545-4466-B6FE-39835C00B87C}" destId="{D35254F6-5FF1-43D5-B062-DAC193AB9F57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36615-18A7-4898-9B19-80ACFB9EC13D}">
      <dsp:nvSpPr>
        <dsp:cNvPr id="0" name=""/>
        <dsp:cNvSpPr/>
      </dsp:nvSpPr>
      <dsp:spPr>
        <a:xfrm>
          <a:off x="1933206" y="1158885"/>
          <a:ext cx="2254249" cy="2254249"/>
        </a:xfrm>
        <a:prstGeom prst="ellipse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b="1" kern="1200" dirty="0">
              <a:solidFill>
                <a:schemeClr val="bg1"/>
              </a:solidFill>
              <a:latin typeface="Century Gothic" panose="020B0502020202020204" pitchFamily="34" charset="0"/>
            </a:rPr>
            <a:t>PEIA</a:t>
          </a:r>
        </a:p>
      </dsp:txBody>
      <dsp:txXfrm>
        <a:off x="2263333" y="1489012"/>
        <a:ext cx="1593995" cy="1593995"/>
      </dsp:txXfrm>
    </dsp:sp>
    <dsp:sp modelId="{FB757E8A-7C8E-4A90-A343-C778E945015E}">
      <dsp:nvSpPr>
        <dsp:cNvPr id="0" name=""/>
        <dsp:cNvSpPr/>
      </dsp:nvSpPr>
      <dsp:spPr>
        <a:xfrm>
          <a:off x="744779" y="1748112"/>
          <a:ext cx="1365748" cy="1371947"/>
        </a:xfrm>
        <a:prstGeom prst="ellipse">
          <a:avLst/>
        </a:prstGeom>
        <a:solidFill>
          <a:srgbClr val="7C7C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bg1"/>
              </a:solidFill>
              <a:latin typeface="Century Gothic" panose="020B0502020202020204" pitchFamily="34" charset="0"/>
            </a:rPr>
            <a:t>CONSULTA PÚBLICA</a:t>
          </a:r>
        </a:p>
      </dsp:txBody>
      <dsp:txXfrm>
        <a:off x="944788" y="1949029"/>
        <a:ext cx="965730" cy="970113"/>
      </dsp:txXfrm>
    </dsp:sp>
    <dsp:sp modelId="{D35254F6-5FF1-43D5-B062-DAC193AB9F57}">
      <dsp:nvSpPr>
        <dsp:cNvPr id="0" name=""/>
        <dsp:cNvSpPr/>
      </dsp:nvSpPr>
      <dsp:spPr>
        <a:xfrm>
          <a:off x="3971025" y="1742949"/>
          <a:ext cx="1443982" cy="1431212"/>
        </a:xfrm>
        <a:prstGeom prst="ellipse">
          <a:avLst/>
        </a:prstGeom>
        <a:solidFill>
          <a:srgbClr val="AFAB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bg1"/>
              </a:solidFill>
              <a:latin typeface="Century Gothic" panose="020B0502020202020204" pitchFamily="34" charset="0"/>
            </a:rPr>
            <a:t>REUNIÓN PÚBLICA</a:t>
          </a:r>
        </a:p>
      </dsp:txBody>
      <dsp:txXfrm>
        <a:off x="4182491" y="1952545"/>
        <a:ext cx="1021050" cy="101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A4DA04-1EEA-7F44-BA85-389D26F59347}" type="datetimeFigureOut">
              <a:rPr lang="es-MX" smtClean="0"/>
              <a:t>20/09/2018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5F6D9E-48D4-8D4D-BA99-C423A07CF4D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807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78EAE2-9799-464D-B9C7-279E95A68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85DA-1E2F-3C40-A9D3-94A0671ED6FA}" type="datetimeFigureOut">
              <a:rPr lang="es-ES_tradnl" smtClean="0"/>
              <a:t>20/09/2018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247F-7C26-C04F-851E-A9BD0D752F9F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D840C8-6998-774C-ADE6-EF4D753BC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8367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85DA-1E2F-3C40-A9D3-94A0671ED6FA}" type="datetimeFigureOut">
              <a:rPr lang="es-ES_tradnl" smtClean="0"/>
              <a:t>20/09/2018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247F-7C26-C04F-851E-A9BD0D752F9F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07F3B2-D26F-3245-8F31-B76D068BE6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85DA-1E2F-3C40-A9D3-94A0671ED6FA}" type="datetimeFigureOut">
              <a:rPr lang="es-ES_tradnl" smtClean="0"/>
              <a:t>20/09/2018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247F-7C26-C04F-851E-A9BD0D752F9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785DA-1E2F-3C40-A9D3-94A0671ED6FA}" type="datetimeFigureOut">
              <a:rPr lang="es-ES_tradnl" smtClean="0"/>
              <a:t>20/09/2018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247F-7C26-C04F-851E-A9BD0D752F9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023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70" r:id="rId3"/>
    <p:sldLayoutId id="21474836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com.mx/url?sa=i&amp;rct=j&amp;q=&amp;esrc=s&amp;frm=1&amp;source=images&amp;cd=&amp;cad=rja&amp;docid=IdvPUGFuasXkIM&amp;tbnid=KDx2cEn8uyKtkM:&amp;ved=0CAUQjRw&amp;url=http://dairislopez.blogspot.com/2012/09/flora-y-fauna-de-colombia.html&amp;ei=yZ7EUeHJO-2iiAfA44DoBQ&amp;bvm=bv.48293060,d.aGc&amp;psig=AFQjCNETqUP7s1GzSC-0oMoQR5O425B-cg&amp;ust=137192658266584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mx/url?sa=i&amp;rct=j&amp;q=&amp;esrc=s&amp;frm=1&amp;source=images&amp;cd=&amp;cad=rja&amp;docid=2txN4WToGk7omM&amp;tbnid=Ls1Q97gpjqtJuM:&amp;ved=0CAUQjRw&amp;url=http://www.esacademic.com/dic.nsf/eswiki/690129&amp;ei=WKDEUeHvIOa3iQegw4CgDw&amp;bvm=bv.48293060,d.aGc&amp;psig=AFQjCNFwmj_-T8OZfBiDHz58HX50iH5N0g&amp;ust=1371926812180737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com.mx/url?sa=i&amp;rct=j&amp;q=&amp;esrc=s&amp;frm=1&amp;source=images&amp;cd=&amp;cad=rja&amp;docid=RgWTsGQqHN-sQM&amp;tbnid=LK4P5jT5R3FRwM:&amp;ved=0CAUQjRw&amp;url=http://pt.wikipedia.org/wiki/Fauna_e_flora_de_Istambul&amp;ei=Dp_EUZ3WDYf8iAeDh4DIDQ&amp;bvm=bv.48293060,d.aGc&amp;psig=AFQjCNETqUP7s1GzSC-0oMoQR5O425B-cg&amp;ust=137192658266584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png"/><Relationship Id="rId16" Type="http://schemas.openxmlformats.org/officeDocument/2006/relationships/image" Target="../media/image35.jpe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jpg"/><Relationship Id="rId27" Type="http://schemas.openxmlformats.org/officeDocument/2006/relationships/image" Target="../media/image46.png"/><Relationship Id="rId30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6.jpeg"/><Relationship Id="rId2" Type="http://schemas.openxmlformats.org/officeDocument/2006/relationships/hyperlink" Target="http://www.google.com.mx/url?sa=i&amp;rct=j&amp;q=&amp;esrc=s&amp;frm=1&amp;source=images&amp;cd=&amp;cad=rja&amp;docid=BxwCLtGexa8QAM&amp;tbnid=x-3-4ZnpJaCERM:&amp;ved=0CAUQjRw&amp;url=http://carmenmartinpadial.wordpress.com/2009/08/26/la-amenaza-sobre-los-bosques-boreales/&amp;ei=4oAwUuLnO6OMigKpnoGoAQ&amp;bvm=bv.52109249,d.cGE&amp;psig=AFQjCNHgXLdUGTuYNXDggP7dGab876pp7Q&amp;ust=13789968036072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mx/url?sa=i&amp;rct=j&amp;q=&amp;esrc=s&amp;frm=1&amp;source=images&amp;cd=&amp;cad=rja&amp;docid=i0y_ji7dJVg-RM&amp;tbnid=lKiPQVSvbuEgpM:&amp;ved=0CAUQjRw&amp;url=http://blogviniciusdesantana.com/10551/&amp;ei=yoEwUrK4Dc3ligLctoCABw&amp;psig=AFQjCNHr5kU6_mm3xx23Jd6xttcqmmuF3w&amp;ust=1378997017297791" TargetMode="External"/><Relationship Id="rId5" Type="http://schemas.openxmlformats.org/officeDocument/2006/relationships/image" Target="../media/image55.jpeg"/><Relationship Id="rId4" Type="http://schemas.openxmlformats.org/officeDocument/2006/relationships/hyperlink" Target="http://www.google.com.mx/url?sa=i&amp;rct=j&amp;q=&amp;esrc=s&amp;frm=1&amp;source=images&amp;cd=&amp;cad=rja&amp;docid=uwpjGy73lR9i-M&amp;tbnid=7Gyo8ol2rWdhjM:&amp;ved=0CAUQjRw&amp;url=http://es.123rf.com/photo_5775401_paisaje-de-pastizales-en-la-salida-del-sol-la-montana-brandberg-namibia-africa-del-sur.html&amp;ei=JYEwUufmF-zpigK_Ag&amp;bvm=bv.52109249,d.cGE&amp;psig=AFQjCNEERJDUL3LPyfQfXYC4-pjYjAQy5Q&amp;ust=137899688151517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59.jpeg"/><Relationship Id="rId2" Type="http://schemas.openxmlformats.org/officeDocument/2006/relationships/hyperlink" Target="http://www.google.com.mx/url?sa=i&amp;rct=j&amp;q=&amp;esrc=s&amp;frm=1&amp;source=images&amp;cd=&amp;cad=rja&amp;docid=b0w6wUWiEbgAlM&amp;tbnid=WKGP9E2IXkvFlM:&amp;ved=0CAUQjRw&amp;url=http://www.flickriver.com/photos/tags/500kv/interesting/&amp;ei=dfcxUuiUE4nG2wWH-4DwCg&amp;bvm=bv.52109249,d.b2I&amp;psig=AFQjCNF6ZMg9VG3Safi0oX3mWcAe2F1-6A&amp;ust=13790925975141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mx/url?sa=i&amp;rct=j&amp;q=&amp;esrc=s&amp;frm=1&amp;source=images&amp;cd=&amp;cad=rja&amp;docid=CV9BL1R3E_QO8M&amp;tbnid=Yhqx7Z5czTKBmM:&amp;ved=0CAUQjRw&amp;url=http://www.informador.com.mx/mexico/2013/459950/6/la-onu-pide-a-mexico-revisar-leyes-mineras-para-respetar-indigenas.htm&amp;ei=bvgxUurmLIHa2AW2soHoDg&amp;bvm=bv.52109249,d.b2I&amp;psig=AFQjCNGqzQEcZtmxJYxfeYJx5Y0Wi6UhrQ&amp;ust=1379092882376914" TargetMode="External"/><Relationship Id="rId5" Type="http://schemas.openxmlformats.org/officeDocument/2006/relationships/image" Target="../media/image58.jpeg"/><Relationship Id="rId4" Type="http://schemas.openxmlformats.org/officeDocument/2006/relationships/hyperlink" Target="http://www.google.com.mx/url?sa=i&amp;rct=j&amp;q=&amp;esrc=s&amp;frm=1&amp;source=images&amp;cd=&amp;cad=rja&amp;docid=6ZDh8oBNheAMzM&amp;tbnid=tD9F76qiH6VF1M:&amp;ved=0CAUQjRw&amp;url=http://www.marmorinforma.mx/Nacional/Nacionales/Indigenas-los-mas-olvidados-de-Mexico&amp;ei=JPgxUsn_DMaw2QXK24GwCw&amp;bvm=bv.52109249,d.b2I&amp;psig=AFQjCNGqzQEcZtmxJYxfeYJx5Y0Wi6UhrQ&amp;ust=137909288237691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google.com.mx/url?sa=i&amp;rct=j&amp;q=&amp;esrc=s&amp;frm=1&amp;source=images&amp;cd=&amp;cad=rja&amp;docid=8bFYZWibWr-a8M&amp;tbnid=bv4c_jFv1WiXBM:&amp;ved=0CAUQjRw&amp;url=http://eleconomista.com.mx/politica/2009/10/29/derribaran-7000-arboles-santuario-mariposa-monarca&amp;ei=LvUxUq26B6Wc2gW9g4CACQ&amp;bvm=bv.52109249,d.b2I&amp;psig=AFQjCNGOt5uu6iJX7MflRZGWOt8mpVfqxA&amp;ust=137909210219326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hyperlink" Target="http://www.google.com.mx/url?sa=i&amp;rct=j&amp;q=&amp;esrc=s&amp;frm=1&amp;source=images&amp;cd=&amp;cad=rja&amp;docid=8bFYZWibWr-a8M&amp;tbnid=bv4c_jFv1WiXBM:&amp;ved=0CAUQjRw&amp;url=http://www.noticiasmvs.com/?_escaped_fragment_=/noticias/cincuenta-por-ciento-de-las-anp-carecen-de-plan-de-manejo-semarnat-685.html&amp;ei=VfUxUoDhCaLD2wWfkYHwAg&amp;bvm=bv.52109249,d.b2I&amp;psig=AFQjCNGOt5uu6iJX7MflRZGWOt8mpVfqxA&amp;ust=137909210219326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5.jpeg"/><Relationship Id="rId2" Type="http://schemas.openxmlformats.org/officeDocument/2006/relationships/hyperlink" Target="http://www.google.com.mx/url?sa=i&amp;rct=j&amp;q=&amp;esrc=s&amp;frm=1&amp;source=images&amp;cd=&amp;cad=rja&amp;docid=dW11BLka9xVPZM&amp;tbnid=mjiCk0ETTQkVsM:&amp;ved=0CAUQjRw&amp;url=http://www.fcf.uanl.mx/publicaciones/que-es-el-manejo-forestal-sustentable&amp;ei=KsowUoToOYesjALC1YHIAQ&amp;bvm=bv.52109249,d.cGE&amp;psig=AFQjCNHu4eQ96u6BxhV-dw2C2aqmM_i17A&amp;ust=137901555792043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mx/url?sa=i&amp;rct=j&amp;q=&amp;esrc=s&amp;frm=1&amp;source=images&amp;cd=&amp;cad=rja&amp;docid=lmhaWrsK6nicQM&amp;tbnid=wN4XYLXZs23QCM:&amp;ved=0CAUQjRw&amp;url=http://mexico.cnn.com/planetacnn/2010/12/02/la-conservacion-de-ecosistemas-marinos-contribuiria-a-reducir-el-co2&amp;ei=8sowUtveGoKQiALju4DACg&amp;bvm=bv.52109249,d.cGE&amp;psig=AFQjCNHu4eQ96u6BxhV-dw2C2aqmM_i17A&amp;ust=1379015557920431" TargetMode="External"/><Relationship Id="rId5" Type="http://schemas.openxmlformats.org/officeDocument/2006/relationships/image" Target="../media/image64.jpeg"/><Relationship Id="rId4" Type="http://schemas.openxmlformats.org/officeDocument/2006/relationships/hyperlink" Target="http://www.google.com.mx/url?sa=i&amp;rct=j&amp;q=&amp;esrc=s&amp;frm=1&amp;source=images&amp;cd=&amp;cad=rja&amp;docid=ph7kZeCGLE2PsM&amp;tbnid=B_sW_T9Nf_ZQvM:&amp;ved=0CAUQjRw&amp;url=http://www.elplaneta.ws/inicio/?p=51200&amp;ei=tcowUsjcDYeqiAKt44CYAg&amp;bvm=bv.52109249,d.cGE&amp;psig=AFQjCNHu4eQ96u6BxhV-dw2C2aqmM_i17A&amp;ust=1379015557920431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921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CuadroTexto"/>
          <p:cNvSpPr txBox="1"/>
          <p:nvPr/>
        </p:nvSpPr>
        <p:spPr>
          <a:xfrm>
            <a:off x="251520" y="85291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r>
              <a:rPr lang="es-MX" dirty="0"/>
              <a:t>EVOLUCIÓN DEL ENFOQUE INTEGRAL DE LA EVALUACIÓN </a:t>
            </a:r>
          </a:p>
          <a:p>
            <a:r>
              <a:rPr lang="es-MX" dirty="0"/>
              <a:t>DEL IMPACTO AMBIENTAL</a:t>
            </a:r>
          </a:p>
        </p:txBody>
      </p:sp>
      <p:pic>
        <p:nvPicPr>
          <p:cNvPr id="7" name="4 Imagen">
            <a:extLst>
              <a:ext uri="{FF2B5EF4-FFF2-40B4-BE49-F238E27FC236}">
                <a16:creationId xmlns:a16="http://schemas.microsoft.com/office/drawing/2014/main" id="{9064225D-63EA-4B49-AEC7-D10677CEB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62661"/>
            <a:ext cx="6984776" cy="454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846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CuadroTexto"/>
          <p:cNvSpPr txBox="1"/>
          <p:nvPr/>
        </p:nvSpPr>
        <p:spPr>
          <a:xfrm>
            <a:off x="251520" y="85291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pPr marL="179388" indent="-179388"/>
            <a:r>
              <a:rPr lang="es-MX" dirty="0"/>
              <a:t>VIABILIDAD AMBIENTAL DENTRO DEL PROCEDIMIENTO </a:t>
            </a:r>
          </a:p>
          <a:p>
            <a:pPr marL="179388" indent="-179388"/>
            <a:r>
              <a:rPr lang="es-MX" dirty="0"/>
              <a:t>DE EVALUACIÓN DE IMPACTO </a:t>
            </a:r>
            <a:r>
              <a:rPr lang="es-MX" dirty="0">
                <a:solidFill>
                  <a:schemeClr val="bg1"/>
                </a:solidFill>
                <a:latin typeface="Soberana Sans" panose="02000000000000000000" pitchFamily="50" charset="0"/>
              </a:rPr>
              <a:t>AMBIENTAL (PEIA)</a:t>
            </a:r>
          </a:p>
        </p:txBody>
      </p:sp>
      <p:sp>
        <p:nvSpPr>
          <p:cNvPr id="14" name="10 Rectángulo">
            <a:extLst>
              <a:ext uri="{FF2B5EF4-FFF2-40B4-BE49-F238E27FC236}">
                <a16:creationId xmlns:a16="http://schemas.microsoft.com/office/drawing/2014/main" id="{B631D111-845E-45D9-9133-430E8458F162}"/>
              </a:ext>
            </a:extLst>
          </p:cNvPr>
          <p:cNvSpPr/>
          <p:nvPr/>
        </p:nvSpPr>
        <p:spPr>
          <a:xfrm>
            <a:off x="251520" y="1643093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Century Gothic" panose="020B0502020202020204" pitchFamily="34" charset="0"/>
              </a:rPr>
              <a:t>La </a:t>
            </a:r>
            <a:r>
              <a:rPr lang="es-MX" sz="1600" b="1" i="1" dirty="0">
                <a:latin typeface="Century Gothic" panose="020B0502020202020204" pitchFamily="34" charset="0"/>
              </a:rPr>
              <a:t>VIABILIDAD AMBIENTAL  </a:t>
            </a:r>
            <a:r>
              <a:rPr lang="es-MX" sz="1600" dirty="0">
                <a:latin typeface="Century Gothic" panose="020B0502020202020204" pitchFamily="34" charset="0"/>
              </a:rPr>
              <a:t>de los proyectos debe estar determinada por los criterios sostenibles ambientalmente de los </a:t>
            </a:r>
            <a:r>
              <a:rPr lang="es-MX" sz="1600" b="1" i="1" dirty="0">
                <a:latin typeface="Century Gothic" panose="020B0502020202020204" pitchFamily="34" charset="0"/>
              </a:rPr>
              <a:t>RECURSOS NATURALES </a:t>
            </a:r>
            <a:r>
              <a:rPr lang="es-MX" sz="1600" dirty="0">
                <a:latin typeface="Century Gothic" panose="020B0502020202020204" pitchFamily="34" charset="0"/>
              </a:rPr>
              <a:t>y por sus efectos de </a:t>
            </a:r>
            <a:r>
              <a:rPr lang="es-MX" sz="1600" b="1" i="1" dirty="0">
                <a:latin typeface="Century Gothic" panose="020B0502020202020204" pitchFamily="34" charset="0"/>
              </a:rPr>
              <a:t>CONTAMINACIÓN </a:t>
            </a:r>
            <a:r>
              <a:rPr lang="es-MX" sz="1600" dirty="0">
                <a:latin typeface="Century Gothic" panose="020B0502020202020204" pitchFamily="34" charset="0"/>
              </a:rPr>
              <a:t> al medio ambiente.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0000D56A-A087-4668-8EF5-FED01C64D3E6}"/>
              </a:ext>
            </a:extLst>
          </p:cNvPr>
          <p:cNvGrpSpPr/>
          <p:nvPr/>
        </p:nvGrpSpPr>
        <p:grpSpPr>
          <a:xfrm>
            <a:off x="1020170" y="2529836"/>
            <a:ext cx="7872310" cy="3770961"/>
            <a:chOff x="35496" y="2476634"/>
            <a:chExt cx="6696744" cy="3770961"/>
          </a:xfrm>
        </p:grpSpPr>
        <p:sp>
          <p:nvSpPr>
            <p:cNvPr id="16" name="2 CuadroTexto">
              <a:extLst>
                <a:ext uri="{FF2B5EF4-FFF2-40B4-BE49-F238E27FC236}">
                  <a16:creationId xmlns:a16="http://schemas.microsoft.com/office/drawing/2014/main" id="{5C5DD665-4B34-4E6F-BB09-3A3309373B7D}"/>
                </a:ext>
              </a:extLst>
            </p:cNvPr>
            <p:cNvSpPr txBox="1"/>
            <p:nvPr/>
          </p:nvSpPr>
          <p:spPr>
            <a:xfrm>
              <a:off x="35496" y="3761488"/>
              <a:ext cx="23762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i="1" dirty="0">
                  <a:latin typeface="Century Gothic" panose="020B0502020202020204" pitchFamily="34" charset="0"/>
                </a:rPr>
                <a:t>VIABILIDAD AMBIENTAL</a:t>
              </a:r>
            </a:p>
            <a:p>
              <a:pPr algn="ctr"/>
              <a:endParaRPr lang="es-MX" sz="800" b="1" i="1" dirty="0">
                <a:latin typeface="Century Gothic" panose="020B0502020202020204" pitchFamily="34" charset="0"/>
              </a:endParaRPr>
            </a:p>
            <a:p>
              <a:pPr algn="ctr"/>
              <a:r>
                <a:rPr lang="es-MX" sz="1600" b="1" i="1" dirty="0">
                  <a:latin typeface="Century Gothic" panose="020B0502020202020204" pitchFamily="34" charset="0"/>
                </a:rPr>
                <a:t>CRITERIOS SOSTENIBLES AMBIENTALMENTE</a:t>
              </a:r>
            </a:p>
          </p:txBody>
        </p:sp>
        <p:sp>
          <p:nvSpPr>
            <p:cNvPr id="17" name="11 CuadroTexto">
              <a:extLst>
                <a:ext uri="{FF2B5EF4-FFF2-40B4-BE49-F238E27FC236}">
                  <a16:creationId xmlns:a16="http://schemas.microsoft.com/office/drawing/2014/main" id="{B5555C93-9409-4B60-B8C2-8F5B9031D8F0}"/>
                </a:ext>
              </a:extLst>
            </p:cNvPr>
            <p:cNvSpPr txBox="1"/>
            <p:nvPr/>
          </p:nvSpPr>
          <p:spPr>
            <a:xfrm>
              <a:off x="2915816" y="2476634"/>
              <a:ext cx="38164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i="1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RECURSOS NATURALES </a:t>
              </a:r>
            </a:p>
            <a:p>
              <a:pPr algn="ctr"/>
              <a:r>
                <a:rPr lang="es-MX" sz="1400" b="1" i="1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RENOVABLES Y NO RENOVABLES</a:t>
              </a:r>
            </a:p>
            <a:p>
              <a:endParaRPr lang="es-MX" sz="800" b="1" dirty="0">
                <a:latin typeface="Century Gothic" panose="020B0502020202020204" pitchFamily="34" charset="0"/>
              </a:endParaRPr>
            </a:p>
            <a:p>
              <a:pPr marL="719138" indent="-719138" algn="just"/>
              <a:r>
                <a:rPr lang="es-MX" sz="16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  LÍMITES: </a:t>
              </a:r>
              <a:r>
                <a:rPr lang="es-MX" sz="1400" dirty="0">
                  <a:latin typeface="Century Gothic" panose="020B0502020202020204" pitchFamily="34" charset="0"/>
                </a:rPr>
                <a:t>Tasa de renovación adecuada y continua en ciertos periodos de tiempo.</a:t>
              </a:r>
            </a:p>
            <a:p>
              <a:pPr marL="719138" indent="-719138" algn="just"/>
              <a:endParaRPr lang="es-MX" sz="800" dirty="0">
                <a:latin typeface="Century Gothic" panose="020B0502020202020204" pitchFamily="34" charset="0"/>
              </a:endParaRPr>
            </a:p>
            <a:p>
              <a:pPr marL="719138" indent="-719138" algn="just"/>
              <a:r>
                <a:rPr lang="es-MX" sz="16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  OBJETIVO: </a:t>
              </a:r>
              <a:r>
                <a:rPr lang="es-MX" sz="1400" dirty="0">
                  <a:latin typeface="Century Gothic" panose="020B0502020202020204" pitchFamily="34" charset="0"/>
                </a:rPr>
                <a:t>Evitar sobre explotación</a:t>
              </a:r>
            </a:p>
          </p:txBody>
        </p:sp>
        <p:sp>
          <p:nvSpPr>
            <p:cNvPr id="18" name="12 CuadroTexto">
              <a:extLst>
                <a:ext uri="{FF2B5EF4-FFF2-40B4-BE49-F238E27FC236}">
                  <a16:creationId xmlns:a16="http://schemas.microsoft.com/office/drawing/2014/main" id="{0C3DA25C-DA96-4AB1-B1EA-8B548EC74DFC}"/>
                </a:ext>
              </a:extLst>
            </p:cNvPr>
            <p:cNvSpPr txBox="1"/>
            <p:nvPr/>
          </p:nvSpPr>
          <p:spPr>
            <a:xfrm>
              <a:off x="2964209" y="4101367"/>
              <a:ext cx="3768031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i="1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CONTAMINACIÓN AIRE, AGUA Y SUELO</a:t>
              </a:r>
            </a:p>
            <a:p>
              <a:pPr algn="ctr"/>
              <a:endParaRPr lang="es-MX" sz="800" b="1" dirty="0">
                <a:latin typeface="Century Gothic" panose="020B0502020202020204" pitchFamily="34" charset="0"/>
              </a:endParaRPr>
            </a:p>
            <a:p>
              <a:pPr algn="just"/>
              <a:r>
                <a:rPr lang="es-MX" sz="16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LIMITES: </a:t>
              </a:r>
              <a:r>
                <a:rPr lang="es-MX" sz="1400" dirty="0">
                  <a:latin typeface="Century Gothic" panose="020B0502020202020204" pitchFamily="34" charset="0"/>
                </a:rPr>
                <a:t>Capacidad de asimilación y dispersión</a:t>
              </a:r>
            </a:p>
            <a:p>
              <a:pPr marL="630238" algn="just"/>
              <a:r>
                <a:rPr lang="es-MX" sz="1400" dirty="0">
                  <a:latin typeface="Century Gothic" panose="020B0502020202020204" pitchFamily="34" charset="0"/>
                </a:rPr>
                <a:t>   Capacidad de dilución</a:t>
              </a:r>
            </a:p>
            <a:p>
              <a:pPr marL="630238" algn="just"/>
              <a:r>
                <a:rPr lang="es-MX" sz="1400" dirty="0">
                  <a:latin typeface="Century Gothic" panose="020B0502020202020204" pitchFamily="34" charset="0"/>
                </a:rPr>
                <a:t>   Capacidad de carga</a:t>
              </a:r>
            </a:p>
            <a:p>
              <a:pPr marL="630238" algn="just"/>
              <a:endParaRPr lang="es-MX" sz="800" dirty="0">
                <a:latin typeface="Century Gothic" panose="020B0502020202020204" pitchFamily="34" charset="0"/>
              </a:endParaRPr>
            </a:p>
            <a:p>
              <a:pPr marL="809625" indent="-809625" algn="just"/>
              <a:r>
                <a:rPr lang="es-MX" sz="16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OBJETIVOS. </a:t>
              </a:r>
              <a:r>
                <a:rPr lang="es-MX" sz="1600" i="1" dirty="0">
                  <a:latin typeface="Century Gothic" panose="020B0502020202020204" pitchFamily="34" charset="0"/>
                </a:rPr>
                <a:t>Evitar la contaminación por arriba de los limites máximos permisibles.</a:t>
              </a:r>
            </a:p>
          </p:txBody>
        </p:sp>
        <p:sp>
          <p:nvSpPr>
            <p:cNvPr id="19" name="13 Abrir llave">
              <a:extLst>
                <a:ext uri="{FF2B5EF4-FFF2-40B4-BE49-F238E27FC236}">
                  <a16:creationId xmlns:a16="http://schemas.microsoft.com/office/drawing/2014/main" id="{5924FF31-01FF-4E83-A363-C38F202AC2ED}"/>
                </a:ext>
              </a:extLst>
            </p:cNvPr>
            <p:cNvSpPr/>
            <p:nvPr/>
          </p:nvSpPr>
          <p:spPr>
            <a:xfrm>
              <a:off x="2411760" y="2503179"/>
              <a:ext cx="360040" cy="3744416"/>
            </a:xfrm>
            <a:prstGeom prst="leftBrace">
              <a:avLst/>
            </a:prstGeom>
            <a:noFill/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 sz="140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03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CuadroTexto"/>
          <p:cNvSpPr txBox="1"/>
          <p:nvPr/>
        </p:nvSpPr>
        <p:spPr>
          <a:xfrm>
            <a:off x="251520" y="83816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dirty="0"/>
              <a:t>NATURALEZA ADMINISTRATIVA DEL PEIA</a:t>
            </a:r>
          </a:p>
          <a:p>
            <a:pPr marL="179388" indent="-179388"/>
            <a:r>
              <a:rPr lang="es-MX" dirty="0"/>
              <a:t>AMBIENTAL (PEIA)</a:t>
            </a:r>
          </a:p>
        </p:txBody>
      </p:sp>
      <p:sp>
        <p:nvSpPr>
          <p:cNvPr id="7" name="1 Rectángulo">
            <a:extLst>
              <a:ext uri="{FF2B5EF4-FFF2-40B4-BE49-F238E27FC236}">
                <a16:creationId xmlns:a16="http://schemas.microsoft.com/office/drawing/2014/main" id="{2152F211-BAE7-4F8C-88D0-AC07B31D31BE}"/>
              </a:ext>
            </a:extLst>
          </p:cNvPr>
          <p:cNvSpPr/>
          <p:nvPr/>
        </p:nvSpPr>
        <p:spPr>
          <a:xfrm>
            <a:off x="162232" y="1531306"/>
            <a:ext cx="8730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Century Gothic" panose="020B0502020202020204" pitchFamily="34" charset="0"/>
              </a:rPr>
              <a:t>Para el </a:t>
            </a:r>
            <a:r>
              <a:rPr lang="es-MX" sz="1400" b="1" dirty="0">
                <a:latin typeface="Century Gothic" panose="020B0502020202020204" pitchFamily="34" charset="0"/>
              </a:rPr>
              <a:t>desarrollo de la EIA </a:t>
            </a:r>
            <a:r>
              <a:rPr lang="es-MX" sz="1400" dirty="0">
                <a:latin typeface="Century Gothic" panose="020B0502020202020204" pitchFamily="34" charset="0"/>
              </a:rPr>
              <a:t>y la </a:t>
            </a:r>
            <a:r>
              <a:rPr lang="es-MX" sz="1400" b="1" dirty="0">
                <a:latin typeface="Century Gothic" panose="020B0502020202020204" pitchFamily="34" charset="0"/>
              </a:rPr>
              <a:t>integración de la MIA</a:t>
            </a:r>
            <a:r>
              <a:rPr lang="es-MX" sz="1400" dirty="0">
                <a:latin typeface="Century Gothic" panose="020B0502020202020204" pitchFamily="34" charset="0"/>
              </a:rPr>
              <a:t>, el </a:t>
            </a:r>
            <a:r>
              <a:rPr lang="es-MX" sz="1400" dirty="0" err="1">
                <a:latin typeface="Century Gothic" panose="020B0502020202020204" pitchFamily="34" charset="0"/>
              </a:rPr>
              <a:t>Promovente</a:t>
            </a:r>
            <a:r>
              <a:rPr lang="es-MX" sz="1400" dirty="0">
                <a:latin typeface="Century Gothic" panose="020B0502020202020204" pitchFamily="34" charset="0"/>
              </a:rPr>
              <a:t> debe observar en su elaboración </a:t>
            </a:r>
            <a:r>
              <a:rPr lang="es-MX" sz="1400" b="1" dirty="0">
                <a:latin typeface="Century Gothic" panose="020B0502020202020204" pitchFamily="34" charset="0"/>
              </a:rPr>
              <a:t>diferentes ordenamientos jurídicos aplicables</a:t>
            </a:r>
            <a:r>
              <a:rPr lang="es-MX" sz="1400" dirty="0">
                <a:latin typeface="Century Gothic" panose="020B0502020202020204" pitchFamily="34" charset="0"/>
              </a:rPr>
              <a:t>, los cuales inciden de forma directa en el </a:t>
            </a:r>
            <a:r>
              <a:rPr lang="es-MX" sz="1400" b="1" dirty="0">
                <a:latin typeface="Century Gothic" panose="020B0502020202020204" pitchFamily="34" charset="0"/>
              </a:rPr>
              <a:t>enfoque de análisis y evaluación de las consideraciones ambientales</a:t>
            </a:r>
            <a:r>
              <a:rPr lang="es-MX" sz="1400" dirty="0">
                <a:latin typeface="Century Gothic" panose="020B0502020202020204" pitchFamily="34" charset="0"/>
              </a:rPr>
              <a:t> de cada proyecto en particular y que, </a:t>
            </a:r>
            <a:r>
              <a:rPr lang="es-MX" sz="1400" b="1" dirty="0">
                <a:latin typeface="Century Gothic" panose="020B0502020202020204" pitchFamily="34" charset="0"/>
              </a:rPr>
              <a:t>conforman en su conjunto los elementos necesarios para determinar el grado de alteración al ambiente </a:t>
            </a:r>
            <a:r>
              <a:rPr lang="es-MX" sz="1400" dirty="0">
                <a:latin typeface="Century Gothic" panose="020B0502020202020204" pitchFamily="34" charset="0"/>
              </a:rPr>
              <a:t>y con ello determinar el </a:t>
            </a:r>
            <a:r>
              <a:rPr lang="es-MX" sz="1400" b="1" dirty="0">
                <a:latin typeface="Century Gothic" panose="020B0502020202020204" pitchFamily="34" charset="0"/>
              </a:rPr>
              <a:t>tipo de medidas que deben de ser establecidas para favorecer el desarrollo sostenible.</a:t>
            </a:r>
          </a:p>
        </p:txBody>
      </p:sp>
      <p:graphicFrame>
        <p:nvGraphicFramePr>
          <p:cNvPr id="11" name="7 Tabla">
            <a:extLst>
              <a:ext uri="{FF2B5EF4-FFF2-40B4-BE49-F238E27FC236}">
                <a16:creationId xmlns:a16="http://schemas.microsoft.com/office/drawing/2014/main" id="{A1440DF9-9AF8-4B1C-AD26-CD079B57B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730301"/>
              </p:ext>
            </p:extLst>
          </p:nvPr>
        </p:nvGraphicFramePr>
        <p:xfrm>
          <a:off x="206876" y="2934157"/>
          <a:ext cx="8730247" cy="2984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9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Consideraciones contenidas en diversos ordenamientos legales de observancia obligatoria en el EIA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Concepto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Ley </a:t>
                      </a:r>
                      <a:r>
                        <a:rPr lang="es-MX" sz="1200" baseline="30000" dirty="0"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NOM </a:t>
                      </a:r>
                      <a:r>
                        <a:rPr lang="es-MX" sz="1200" baseline="30000" dirty="0"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REIA </a:t>
                      </a:r>
                      <a:r>
                        <a:rPr lang="es-MX" sz="1200" baseline="30000" dirty="0"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OTRO </a:t>
                      </a:r>
                      <a:r>
                        <a:rPr lang="es-MX" sz="1200" baseline="30000" dirty="0"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440"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Century Gothic" panose="020B0502020202020204" pitchFamily="34" charset="0"/>
                        </a:rPr>
                        <a:t>Impactos físicos, químicos y biológicos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Century Gothic" panose="020B0502020202020204" pitchFamily="34" charset="0"/>
                        </a:rPr>
                        <a:t>Impactos</a:t>
                      </a:r>
                      <a:r>
                        <a:rPr lang="es-MX" sz="1200" baseline="0" dirty="0">
                          <a:latin typeface="Century Gothic" panose="020B0502020202020204" pitchFamily="34" charset="0"/>
                        </a:rPr>
                        <a:t> sociales, incluyendo la consulta población indígena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88"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Century Gothic" panose="020B0502020202020204" pitchFamily="34" charset="0"/>
                        </a:rPr>
                        <a:t>Riesgos</a:t>
                      </a:r>
                      <a:r>
                        <a:rPr lang="es-MX" sz="1200" baseline="0" dirty="0">
                          <a:latin typeface="Century Gothic" panose="020B0502020202020204" pitchFamily="34" charset="0"/>
                        </a:rPr>
                        <a:t> ambientales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Century Gothic" panose="020B0502020202020204" pitchFamily="34" charset="0"/>
                        </a:rPr>
                        <a:t>Efectos en recursos históricos</a:t>
                      </a:r>
                      <a:r>
                        <a:rPr lang="es-MX" sz="1200" baseline="0" dirty="0">
                          <a:latin typeface="Century Gothic" panose="020B0502020202020204" pitchFamily="34" charset="0"/>
                        </a:rPr>
                        <a:t> y culturales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Century Gothic" panose="020B0502020202020204" pitchFamily="34" charset="0"/>
                        </a:rPr>
                        <a:t>Efectos en salud pública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Century Gothic" panose="020B0502020202020204" pitchFamily="34" charset="0"/>
                        </a:rPr>
                        <a:t>Impactos acumulativos,</a:t>
                      </a:r>
                      <a:r>
                        <a:rPr lang="es-MX" sz="1200" baseline="0" dirty="0">
                          <a:latin typeface="Century Gothic" panose="020B0502020202020204" pitchFamily="34" charset="0"/>
                        </a:rPr>
                        <a:t> sinérgicos e irreversibles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8 Rectángulo">
            <a:extLst>
              <a:ext uri="{FF2B5EF4-FFF2-40B4-BE49-F238E27FC236}">
                <a16:creationId xmlns:a16="http://schemas.microsoft.com/office/drawing/2014/main" id="{CBDE53E6-FBDC-447F-8D90-B04EFF1C7FE0}"/>
              </a:ext>
            </a:extLst>
          </p:cNvPr>
          <p:cNvSpPr/>
          <p:nvPr/>
        </p:nvSpPr>
        <p:spPr>
          <a:xfrm>
            <a:off x="206877" y="5996226"/>
            <a:ext cx="8730246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MX" sz="1000" dirty="0"/>
              <a:t>a.  Se consideran, además de la LGEEPA, LGVS, LGDFS, LGPAS, LAN, LS, LGPGIR, LGCC, LGBOGM, LEFRA,  LEVZMM, LH, LE, Convenio 169.</a:t>
            </a:r>
          </a:p>
          <a:p>
            <a:r>
              <a:rPr lang="es-MX" sz="1000" dirty="0"/>
              <a:t>b. Normas Oficiales Mexicanas y Normas Mexicanas particulares a cada tema.</a:t>
            </a:r>
          </a:p>
          <a:p>
            <a:r>
              <a:rPr lang="es-MX" sz="1000" dirty="0"/>
              <a:t>c. Además del REIA, el Reglamento Interior de la SEMARNAT, señala la forma y mecanismos de interacción entre unidades administrativas de acuerdo al tipo de actividad e impactos a atender considerando las leyes especificas.</a:t>
            </a:r>
          </a:p>
          <a:p>
            <a:r>
              <a:rPr lang="es-MX" sz="1000" dirty="0"/>
              <a:t>d. Otros instrumentos administrativos como son los POET, Acuerdos, Circulares, etc.</a:t>
            </a:r>
          </a:p>
        </p:txBody>
      </p:sp>
    </p:spTree>
    <p:extLst>
      <p:ext uri="{BB962C8B-B14F-4D97-AF65-F5344CB8AC3E}">
        <p14:creationId xmlns:p14="http://schemas.microsoft.com/office/powerpoint/2010/main" val="4294266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CuadroTexto"/>
          <p:cNvSpPr txBox="1"/>
          <p:nvPr/>
        </p:nvSpPr>
        <p:spPr>
          <a:xfrm>
            <a:off x="251520" y="85291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pPr marL="179388" indent="-179388"/>
            <a:r>
              <a:rPr lang="es-MX" dirty="0"/>
              <a:t>TIPOS DE RESOLUCIÓN DEL PROCEDIMIENTO DE </a:t>
            </a:r>
          </a:p>
          <a:p>
            <a:pPr marL="179388" indent="-179388"/>
            <a:r>
              <a:rPr lang="es-MX" dirty="0"/>
              <a:t>EVALUACIÓN DE IMPACTO AMBIENTAL (PEIA)</a:t>
            </a:r>
          </a:p>
        </p:txBody>
      </p:sp>
      <p:sp>
        <p:nvSpPr>
          <p:cNvPr id="14" name="13 Abrir llave">
            <a:extLst>
              <a:ext uri="{FF2B5EF4-FFF2-40B4-BE49-F238E27FC236}">
                <a16:creationId xmlns:a16="http://schemas.microsoft.com/office/drawing/2014/main" id="{5924FF31-01FF-4E83-A363-C38F202AC2ED}"/>
              </a:ext>
            </a:extLst>
          </p:cNvPr>
          <p:cNvSpPr/>
          <p:nvPr/>
        </p:nvSpPr>
        <p:spPr>
          <a:xfrm>
            <a:off x="778541" y="1626786"/>
            <a:ext cx="423243" cy="4626530"/>
          </a:xfrm>
          <a:prstGeom prst="leftBrace">
            <a:avLst/>
          </a:prstGeom>
          <a:noFill/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400">
              <a:latin typeface="Century Gothic" panose="020B0502020202020204" pitchFamily="34" charset="0"/>
            </a:endParaRPr>
          </a:p>
        </p:txBody>
      </p:sp>
      <p:sp>
        <p:nvSpPr>
          <p:cNvPr id="15" name="8 Rectángulo">
            <a:extLst>
              <a:ext uri="{FF2B5EF4-FFF2-40B4-BE49-F238E27FC236}">
                <a16:creationId xmlns:a16="http://schemas.microsoft.com/office/drawing/2014/main" id="{AEC3350F-5C06-4918-9850-4B0AC73243EC}"/>
              </a:ext>
            </a:extLst>
          </p:cNvPr>
          <p:cNvSpPr/>
          <p:nvPr/>
        </p:nvSpPr>
        <p:spPr>
          <a:xfrm>
            <a:off x="1029066" y="1626786"/>
            <a:ext cx="5797701" cy="200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40000"/>
              </a:lnSpc>
              <a:buClr>
                <a:schemeClr val="accent1"/>
              </a:buClr>
              <a:buSzPct val="150000"/>
            </a:pPr>
            <a:r>
              <a:rPr lang="es-MX" sz="1400" b="1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POSITIVA:</a:t>
            </a:r>
          </a:p>
          <a:p>
            <a:pPr marL="174625" indent="-174625">
              <a:buClr>
                <a:schemeClr val="accent1"/>
              </a:buClr>
              <a:buSzPct val="150000"/>
            </a:pPr>
            <a:r>
              <a:rPr lang="es-MX" sz="1400" dirty="0">
                <a:latin typeface="Century Gothic" panose="020B0502020202020204" pitchFamily="34" charset="0"/>
              </a:rPr>
              <a:t>I. Autorizar la realización de la obra o actividad en los términos y condiciones manifestados; </a:t>
            </a:r>
          </a:p>
          <a:p>
            <a:pPr marL="174625" indent="-174625">
              <a:lnSpc>
                <a:spcPct val="140000"/>
              </a:lnSpc>
              <a:buClr>
                <a:schemeClr val="accent1"/>
              </a:buClr>
              <a:buSzPct val="150000"/>
            </a:pPr>
            <a:endParaRPr lang="es-MX" sz="500" dirty="0">
              <a:latin typeface="Century Gothic" panose="020B0502020202020204" pitchFamily="34" charset="0"/>
            </a:endParaRPr>
          </a:p>
          <a:p>
            <a:pPr marL="174625" indent="-174625" algn="just"/>
            <a:r>
              <a:rPr lang="es-MX" sz="1400" dirty="0">
                <a:latin typeface="Century Gothic" panose="020B0502020202020204" pitchFamily="34" charset="0"/>
              </a:rPr>
              <a:t>II. Autorizar total o parcialmente la realización de la obra o actividad de manera condicionada. Estableciendo medidas adicionales de prevención y mitigación que tengan por objeto evitar, atenuar o compensar los impactos ambientales adversos</a:t>
            </a:r>
            <a:r>
              <a:rPr lang="es-MX" sz="1200" dirty="0">
                <a:latin typeface="Century Gothic" panose="020B0502020202020204" pitchFamily="34" charset="0"/>
              </a:rPr>
              <a:t>.</a:t>
            </a:r>
            <a:endParaRPr lang="es-MX" sz="1200" b="1" dirty="0">
              <a:latin typeface="Century Gothic" panose="020B0502020202020204" pitchFamily="34" charset="0"/>
              <a:cs typeface="Aharoni" pitchFamily="2" charset="-79"/>
            </a:endParaRPr>
          </a:p>
        </p:txBody>
      </p:sp>
      <p:sp>
        <p:nvSpPr>
          <p:cNvPr id="16" name="9 Rectángulo">
            <a:extLst>
              <a:ext uri="{FF2B5EF4-FFF2-40B4-BE49-F238E27FC236}">
                <a16:creationId xmlns:a16="http://schemas.microsoft.com/office/drawing/2014/main" id="{EF0BEF31-A320-4338-BBA3-575BF8760318}"/>
              </a:ext>
            </a:extLst>
          </p:cNvPr>
          <p:cNvSpPr/>
          <p:nvPr/>
        </p:nvSpPr>
        <p:spPr>
          <a:xfrm>
            <a:off x="1115424" y="3601590"/>
            <a:ext cx="5624983" cy="270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140000"/>
              </a:lnSpc>
              <a:buClr>
                <a:schemeClr val="accent1"/>
              </a:buClr>
              <a:buSzPct val="150000"/>
            </a:pPr>
            <a:r>
              <a:rPr lang="es-MX" sz="1400" b="1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NEGATIVA:</a:t>
            </a:r>
          </a:p>
          <a:p>
            <a:pPr algn="just"/>
            <a:r>
              <a:rPr lang="es-MX" sz="1400" dirty="0">
                <a:latin typeface="Century Gothic" panose="020B0502020202020204" pitchFamily="34" charset="0"/>
              </a:rPr>
              <a:t>l. Se contravenga lo establecido en esta Ley, sus reglamentos, las normas oficiales mexicanas y demás disposiciones aplicables;</a:t>
            </a:r>
          </a:p>
          <a:p>
            <a:pPr algn="just"/>
            <a:endParaRPr lang="es-MX" sz="500" dirty="0">
              <a:latin typeface="Century Gothic" panose="020B0502020202020204" pitchFamily="34" charset="0"/>
            </a:endParaRPr>
          </a:p>
          <a:p>
            <a:r>
              <a:rPr lang="es-MX" sz="1400" dirty="0">
                <a:latin typeface="Century Gothic" panose="020B0502020202020204" pitchFamily="34" charset="0"/>
              </a:rPr>
              <a:t>ll.  La obra o actividad de que se trate pueda propiciar que una o más especies sean declaradas como amenazadas o en peligro de extinción o cuando se afecte a una de dichas especies, o</a:t>
            </a:r>
          </a:p>
          <a:p>
            <a:endParaRPr lang="es-MX" sz="500" dirty="0">
              <a:latin typeface="Century Gothic" panose="020B0502020202020204" pitchFamily="34" charset="0"/>
            </a:endParaRPr>
          </a:p>
          <a:p>
            <a:r>
              <a:rPr lang="es-MX" sz="1400" dirty="0" err="1">
                <a:latin typeface="Century Gothic" panose="020B0502020202020204" pitchFamily="34" charset="0"/>
              </a:rPr>
              <a:t>lll</a:t>
            </a:r>
            <a:r>
              <a:rPr lang="es-MX" sz="1400" dirty="0">
                <a:latin typeface="Century Gothic" panose="020B0502020202020204" pitchFamily="34" charset="0"/>
              </a:rPr>
              <a:t>. Exista falsedad en la información proporcionada por los </a:t>
            </a:r>
            <a:r>
              <a:rPr lang="es-MX" sz="1400" dirty="0" err="1">
                <a:latin typeface="Century Gothic" panose="020B0502020202020204" pitchFamily="34" charset="0"/>
              </a:rPr>
              <a:t>promoventes</a:t>
            </a:r>
            <a:r>
              <a:rPr lang="es-MX" sz="1400" dirty="0">
                <a:latin typeface="Century Gothic" panose="020B0502020202020204" pitchFamily="34" charset="0"/>
              </a:rPr>
              <a:t>, respecto de los impactos ambientales de la obra o actividad de que se trate.</a:t>
            </a:r>
          </a:p>
        </p:txBody>
      </p:sp>
      <p:pic>
        <p:nvPicPr>
          <p:cNvPr id="17" name="Picture 2" descr="http://4.bp.blogspot.com/-7cpyauYrP6w/UFjLcrfWi4I/AAAAAAAAAAQ/getSlDmAVfE/s1600/guacamayas.jpg">
            <a:hlinkClick r:id="rId2"/>
            <a:extLst>
              <a:ext uri="{FF2B5EF4-FFF2-40B4-BE49-F238E27FC236}">
                <a16:creationId xmlns:a16="http://schemas.microsoft.com/office/drawing/2014/main" id="{730DBE76-F215-4998-AC06-5BD8853F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1267" y="4778212"/>
            <a:ext cx="2195736" cy="1637336"/>
          </a:xfrm>
          <a:prstGeom prst="rect">
            <a:avLst/>
          </a:prstGeom>
          <a:noFill/>
        </p:spPr>
      </p:pic>
      <p:pic>
        <p:nvPicPr>
          <p:cNvPr id="18" name="Picture 4" descr="http://upload.wikimedia.org/wikipedia/commons/thumb/2/2b/Emirgan_04397.jpg/320px-Emirgan_04397.jpg">
            <a:hlinkClick r:id="rId4"/>
            <a:extLst>
              <a:ext uri="{FF2B5EF4-FFF2-40B4-BE49-F238E27FC236}">
                <a16:creationId xmlns:a16="http://schemas.microsoft.com/office/drawing/2014/main" id="{BFECA461-61A5-412B-8B29-A56900202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1267" y="2823927"/>
            <a:ext cx="2192733" cy="1954285"/>
          </a:xfrm>
          <a:prstGeom prst="rect">
            <a:avLst/>
          </a:prstGeom>
          <a:noFill/>
        </p:spPr>
      </p:pic>
      <p:pic>
        <p:nvPicPr>
          <p:cNvPr id="19" name="Picture 12" descr="http://www.esacademic.com/pictures/eswiki/70/Flora_regional.jpg">
            <a:hlinkClick r:id="rId6"/>
            <a:extLst>
              <a:ext uri="{FF2B5EF4-FFF2-40B4-BE49-F238E27FC236}">
                <a16:creationId xmlns:a16="http://schemas.microsoft.com/office/drawing/2014/main" id="{DB5AD7C4-2605-40B2-B2A4-EFBCB6D80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0272" y="1023728"/>
            <a:ext cx="2192733" cy="1800199"/>
          </a:xfrm>
          <a:prstGeom prst="rect">
            <a:avLst/>
          </a:prstGeom>
          <a:noFill/>
        </p:spPr>
      </p:pic>
      <p:sp>
        <p:nvSpPr>
          <p:cNvPr id="20" name="7 Rectángulo">
            <a:extLst>
              <a:ext uri="{FF2B5EF4-FFF2-40B4-BE49-F238E27FC236}">
                <a16:creationId xmlns:a16="http://schemas.microsoft.com/office/drawing/2014/main" id="{8F9FE786-C3A4-4396-820F-FBDF16D4E573}"/>
              </a:ext>
            </a:extLst>
          </p:cNvPr>
          <p:cNvSpPr/>
          <p:nvPr/>
        </p:nvSpPr>
        <p:spPr>
          <a:xfrm rot="16200000">
            <a:off x="-708322" y="3786163"/>
            <a:ext cx="223224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RESOLUCIÓN</a:t>
            </a:r>
          </a:p>
        </p:txBody>
      </p:sp>
    </p:spTree>
    <p:extLst>
      <p:ext uri="{BB962C8B-B14F-4D97-AF65-F5344CB8AC3E}">
        <p14:creationId xmlns:p14="http://schemas.microsoft.com/office/powerpoint/2010/main" val="65186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/>
          <p:nvPr/>
        </p:nvSpPr>
        <p:spPr>
          <a:xfrm>
            <a:off x="251520" y="85291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pPr>
              <a:defRPr/>
            </a:pPr>
            <a:r>
              <a:rPr lang="es-MX" dirty="0"/>
              <a:t>SISTEMAS Y HERRAMIENTAS DEL PEIA</a:t>
            </a:r>
          </a:p>
          <a:p>
            <a:pPr marL="179388" indent="-179388"/>
            <a:r>
              <a:rPr lang="es-MX" dirty="0"/>
              <a:t>AMBIENTAL (PEIA)</a:t>
            </a:r>
          </a:p>
        </p:txBody>
      </p:sp>
      <p:pic>
        <p:nvPicPr>
          <p:cNvPr id="5" name="Imagen 4" descr="SISTEMAS.png">
            <a:extLst>
              <a:ext uri="{FF2B5EF4-FFF2-40B4-BE49-F238E27FC236}">
                <a16:creationId xmlns:a16="http://schemas.microsoft.com/office/drawing/2014/main" id="{33AC3F67-8C2C-4AAC-BDF6-A526E46972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1"/>
          <a:stretch/>
        </p:blipFill>
        <p:spPr>
          <a:xfrm>
            <a:off x="179512" y="1895661"/>
            <a:ext cx="8712968" cy="445286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E443AC1-F387-4865-9ACF-F5E438B2941B}"/>
              </a:ext>
            </a:extLst>
          </p:cNvPr>
          <p:cNvSpPr txBox="1"/>
          <p:nvPr/>
        </p:nvSpPr>
        <p:spPr>
          <a:xfrm>
            <a:off x="356336" y="1668523"/>
            <a:ext cx="4336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MX" sz="1400" b="1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SISTEMA DE INFORMACIÓN GEOGRÁFICA</a:t>
            </a:r>
          </a:p>
          <a:p>
            <a:pPr lvl="0" algn="ctr"/>
            <a:r>
              <a:rPr lang="es-MX" sz="1400" b="1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PARA LA EVALUACIÓN DEL IMPACTO AMBIENTAL</a:t>
            </a:r>
          </a:p>
          <a:p>
            <a:pPr algn="ctr"/>
            <a:endParaRPr lang="es-ES" sz="1200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6A736AA-28F5-4D3F-9EE8-6D38FAAB65B0}"/>
              </a:ext>
            </a:extLst>
          </p:cNvPr>
          <p:cNvSpPr txBox="1"/>
          <p:nvPr/>
        </p:nvSpPr>
        <p:spPr>
          <a:xfrm>
            <a:off x="5761133" y="1649949"/>
            <a:ext cx="2850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ES" sz="1400" b="1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BIBLIOTECA DIGITAL SEMARNAT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BF8EE35-D011-4696-831E-9D7163BECD3A}"/>
              </a:ext>
            </a:extLst>
          </p:cNvPr>
          <p:cNvSpPr txBox="1"/>
          <p:nvPr/>
        </p:nvSpPr>
        <p:spPr>
          <a:xfrm>
            <a:off x="727665" y="5825304"/>
            <a:ext cx="335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b="1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SISTEMA PARA EL INGRESO DE MIA’S E IP’S EN FORMA ELECTRÓNICA</a:t>
            </a:r>
            <a:endParaRPr lang="es-ES" sz="1400" b="1" i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83F701-35DC-47BA-9260-2896A357C2F3}"/>
              </a:ext>
            </a:extLst>
          </p:cNvPr>
          <p:cNvSpPr txBox="1"/>
          <p:nvPr/>
        </p:nvSpPr>
        <p:spPr>
          <a:xfrm>
            <a:off x="5382308" y="5495728"/>
            <a:ext cx="3257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b="1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SISTEMA DE CONSULTA INTERNA DE PROYECTOS SOMETIDOS AL PEIA. DGIRA-PROFEPA</a:t>
            </a:r>
            <a:endParaRPr lang="es-ES" sz="1400" b="1" i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agen 1" descr="image001">
            <a:extLst>
              <a:ext uri="{FF2B5EF4-FFF2-40B4-BE49-F238E27FC236}">
                <a16:creationId xmlns:a16="http://schemas.microsoft.com/office/drawing/2014/main" id="{2643C95F-270F-4ACA-88BD-E4EDC33E3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4" t="10186" r="24742" b="20056"/>
          <a:stretch/>
        </p:blipFill>
        <p:spPr bwMode="auto">
          <a:xfrm>
            <a:off x="5819502" y="3611688"/>
            <a:ext cx="2383504" cy="17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373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CuadroTexto"/>
          <p:cNvSpPr txBox="1"/>
          <p:nvPr/>
        </p:nvSpPr>
        <p:spPr>
          <a:xfrm>
            <a:off x="251520" y="85291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r>
              <a:rPr lang="es-MX" dirty="0"/>
              <a:t>MANIFESTACIÓN DE IMPACTO AMBIENTAL </a:t>
            </a:r>
          </a:p>
          <a:p>
            <a:r>
              <a:rPr lang="es-MX" dirty="0"/>
              <a:t>VÍA WEB (ELECTRONICA)</a:t>
            </a: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F12876F9-F8DF-4297-B053-E679A5BE564B}"/>
              </a:ext>
            </a:extLst>
          </p:cNvPr>
          <p:cNvSpPr txBox="1"/>
          <p:nvPr/>
        </p:nvSpPr>
        <p:spPr>
          <a:xfrm>
            <a:off x="1124852" y="1630235"/>
            <a:ext cx="17023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pPr algn="ctr"/>
            <a:r>
              <a:rPr lang="es-MX" sz="15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OBJETIVO</a:t>
            </a:r>
            <a:endParaRPr lang="es-ES" sz="15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4" name="2 Rectángulo">
            <a:extLst>
              <a:ext uri="{FF2B5EF4-FFF2-40B4-BE49-F238E27FC236}">
                <a16:creationId xmlns:a16="http://schemas.microsoft.com/office/drawing/2014/main" id="{56C2EF6C-F7FB-469E-9B95-483F778D46C4}"/>
              </a:ext>
            </a:extLst>
          </p:cNvPr>
          <p:cNvSpPr/>
          <p:nvPr/>
        </p:nvSpPr>
        <p:spPr>
          <a:xfrm>
            <a:off x="251520" y="1953854"/>
            <a:ext cx="3636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>
                <a:latin typeface="Century Gothic" panose="020B0502020202020204" pitchFamily="34" charset="0"/>
              </a:rPr>
              <a:t>Facilitar, agilizar y optimizar la gestión administrativa de los trámites de impacto ambiental de las obras y actividades que requieren previa autorización  federal ante la SEMARNAT.</a:t>
            </a:r>
            <a:endParaRPr lang="es-MX" sz="1200" dirty="0">
              <a:latin typeface="Century Gothic" panose="020B050202020202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CE47712-7419-46D0-A111-19C125A93CF2}"/>
              </a:ext>
            </a:extLst>
          </p:cNvPr>
          <p:cNvGrpSpPr/>
          <p:nvPr/>
        </p:nvGrpSpPr>
        <p:grpSpPr>
          <a:xfrm>
            <a:off x="902439" y="2817898"/>
            <a:ext cx="2025888" cy="2307206"/>
            <a:chOff x="240573" y="3132302"/>
            <a:chExt cx="2818947" cy="3620190"/>
          </a:xfrm>
        </p:grpSpPr>
        <p:pic>
          <p:nvPicPr>
            <p:cNvPr id="16" name="Marcador de contenido 5">
              <a:extLst>
                <a:ext uri="{FF2B5EF4-FFF2-40B4-BE49-F238E27FC236}">
                  <a16:creationId xmlns:a16="http://schemas.microsoft.com/office/drawing/2014/main" id="{29DB425F-5C91-466E-B9B1-0975890E8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573" y="3132302"/>
              <a:ext cx="2723767" cy="1783487"/>
            </a:xfrm>
            <a:prstGeom prst="rect">
              <a:avLst/>
            </a:prstGeom>
          </p:spPr>
        </p:pic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2F323DE3-DB0B-427A-97A8-4A7204E1159C}"/>
                </a:ext>
              </a:extLst>
            </p:cNvPr>
            <p:cNvGrpSpPr/>
            <p:nvPr/>
          </p:nvGrpSpPr>
          <p:grpSpPr>
            <a:xfrm>
              <a:off x="677279" y="5129344"/>
              <a:ext cx="2183152" cy="1623148"/>
              <a:chOff x="4507195" y="2526822"/>
              <a:chExt cx="4273395" cy="3569893"/>
            </a:xfrm>
          </p:grpSpPr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716C2FE0-F7E7-457B-B1D8-8A01692DDD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7195" y="2526822"/>
                <a:ext cx="2809464" cy="2610639"/>
              </a:xfrm>
              <a:prstGeom prst="rect">
                <a:avLst/>
              </a:prstGeom>
            </p:spPr>
          </p:pic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FEB238E2-113C-49A6-8194-856F5F9C3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5940" y="3734864"/>
                <a:ext cx="3774650" cy="2361851"/>
              </a:xfrm>
              <a:prstGeom prst="rect">
                <a:avLst/>
              </a:prstGeom>
            </p:spPr>
          </p:pic>
        </p:grp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B5EABC9E-D73B-4132-839D-3F5E883F2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546977" flipV="1">
              <a:off x="1948404" y="4640038"/>
              <a:ext cx="1234573" cy="987658"/>
            </a:xfrm>
            <a:prstGeom prst="rect">
              <a:avLst/>
            </a:prstGeom>
          </p:spPr>
        </p:pic>
      </p:grpSp>
      <p:sp>
        <p:nvSpPr>
          <p:cNvPr id="21" name="1 CuadroTexto">
            <a:extLst>
              <a:ext uri="{FF2B5EF4-FFF2-40B4-BE49-F238E27FC236}">
                <a16:creationId xmlns:a16="http://schemas.microsoft.com/office/drawing/2014/main" id="{5DC61EEE-65D2-4972-9721-BB7BCB4E0718}"/>
              </a:ext>
            </a:extLst>
          </p:cNvPr>
          <p:cNvSpPr txBox="1"/>
          <p:nvPr/>
        </p:nvSpPr>
        <p:spPr>
          <a:xfrm>
            <a:off x="251519" y="3958223"/>
            <a:ext cx="86683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5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ALINEACIÓN DEL PROYECTO CON LAS METAS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5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                       DE LA APF Y DEL SECTOR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DC4F228-471D-4766-8B73-D2F59A312397}"/>
              </a:ext>
            </a:extLst>
          </p:cNvPr>
          <p:cNvSpPr/>
          <p:nvPr/>
        </p:nvSpPr>
        <p:spPr>
          <a:xfrm>
            <a:off x="3472665" y="4489293"/>
            <a:ext cx="5447207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PLAN NACIONAL DE DESARROLLO 2013 – 2018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Eje 4. México Próspero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742515B-3ABF-4818-ACAC-E40C5F92A1A6}"/>
              </a:ext>
            </a:extLst>
          </p:cNvPr>
          <p:cNvSpPr/>
          <p:nvPr/>
        </p:nvSpPr>
        <p:spPr>
          <a:xfrm>
            <a:off x="5075870" y="4874244"/>
            <a:ext cx="45473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76213" algn="l"/>
              </a:tabLst>
              <a:defRPr/>
            </a:pP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Estrategia : Gobierno Cercano y Moderno 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447395B-9ABB-4B84-840C-CAA301DE05D2}"/>
              </a:ext>
            </a:extLst>
          </p:cNvPr>
          <p:cNvSpPr/>
          <p:nvPr/>
        </p:nvSpPr>
        <p:spPr>
          <a:xfrm>
            <a:off x="251520" y="5230813"/>
            <a:ext cx="8668354" cy="13703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5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OBJETIVO. </a:t>
            </a:r>
            <a:r>
              <a:rPr kumimoji="0" lang="es-MX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Instrumentar la Ventanilla Única Nacional para Trámites y Servicios.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sz="1500" b="1" dirty="0">
                <a:latin typeface="Century Gothic" panose="020B0502020202020204" pitchFamily="34" charset="0"/>
              </a:rPr>
              <a:t>LÍNEAS DE ACCIÓN: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2.2. Estandarizar procedimientos y normatividad de trámites y servicios… y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2.4. Utilizar la Firma Electrónica Avanzada para trámites y servicios</a:t>
            </a:r>
          </a:p>
        </p:txBody>
      </p:sp>
      <p:sp>
        <p:nvSpPr>
          <p:cNvPr id="25" name="1 CuadroTexto">
            <a:extLst>
              <a:ext uri="{FF2B5EF4-FFF2-40B4-BE49-F238E27FC236}">
                <a16:creationId xmlns:a16="http://schemas.microsoft.com/office/drawing/2014/main" id="{8777636C-16C8-4309-B678-108F876A4D5B}"/>
              </a:ext>
            </a:extLst>
          </p:cNvPr>
          <p:cNvSpPr txBox="1"/>
          <p:nvPr/>
        </p:nvSpPr>
        <p:spPr>
          <a:xfrm>
            <a:off x="5075870" y="1096962"/>
            <a:ext cx="41641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9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pPr algn="ctr"/>
            <a:r>
              <a:rPr lang="es-MX" sz="15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BENEFICIOS AL PROMOVENTE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285458A-7923-472F-8A9C-35B4DA817489}"/>
              </a:ext>
            </a:extLst>
          </p:cNvPr>
          <p:cNvSpPr/>
          <p:nvPr/>
        </p:nvSpPr>
        <p:spPr>
          <a:xfrm>
            <a:off x="3888209" y="1448635"/>
            <a:ext cx="50316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Registro único en la ventanilla de </a:t>
            </a:r>
            <a:r>
              <a:rPr lang="es-MX" sz="1400" b="1" dirty="0">
                <a:latin typeface="Century Gothic" panose="020B0502020202020204" pitchFamily="34" charset="0"/>
              </a:rPr>
              <a:t>gob.mx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400" b="1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Acceso desde cualquier dispositivo que cuente con internet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Reducción de costos económicos y ambientales al dejar de usar papel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Incorporación de la Firma Electrónica Avanzada como medio de autentificación y de notificaciones oficiales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Se elimina la necesidad de acudir personalmente a presentar el trámite ante los ECC de la SEMARNAT</a:t>
            </a:r>
          </a:p>
        </p:txBody>
      </p:sp>
    </p:spTree>
    <p:extLst>
      <p:ext uri="{BB962C8B-B14F-4D97-AF65-F5344CB8AC3E}">
        <p14:creationId xmlns:p14="http://schemas.microsoft.com/office/powerpoint/2010/main" val="1601413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85291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r>
              <a:rPr lang="es-MX" dirty="0"/>
              <a:t>DIAGRAMA FUNCIONAL DE OPERACIÓN DEL </a:t>
            </a:r>
          </a:p>
          <a:p>
            <a:r>
              <a:rPr lang="es-MX" dirty="0"/>
              <a:t>SISTEMA DE MIA-E</a:t>
            </a:r>
          </a:p>
        </p:txBody>
      </p:sp>
      <p:pic>
        <p:nvPicPr>
          <p:cNvPr id="3" name="Marcador de contenido 5">
            <a:extLst>
              <a:ext uri="{FF2B5EF4-FFF2-40B4-BE49-F238E27FC236}">
                <a16:creationId xmlns:a16="http://schemas.microsoft.com/office/drawing/2014/main" id="{C785C031-B3B6-4117-991D-DD22F13F63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9899" y="1508631"/>
            <a:ext cx="944038" cy="78292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14AE669-765C-4515-90CD-F466003165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924" y="1524288"/>
            <a:ext cx="751608" cy="75160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7DE07CD-9544-4A5D-9941-81394B748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62" y="1697429"/>
            <a:ext cx="713509" cy="2921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EFD44C-218D-4BC1-A0A9-BC3FC33B4A09}"/>
              </a:ext>
            </a:extLst>
          </p:cNvPr>
          <p:cNvSpPr txBox="1"/>
          <p:nvPr/>
        </p:nvSpPr>
        <p:spPr>
          <a:xfrm>
            <a:off x="2262208" y="2275897"/>
            <a:ext cx="1779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Century Gothic" panose="020B0502020202020204" pitchFamily="34" charset="0"/>
              </a:rPr>
              <a:t>SINATEC</a:t>
            </a:r>
          </a:p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Ventanilla Única</a:t>
            </a:r>
          </a:p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Portal </a:t>
            </a:r>
            <a:r>
              <a:rPr lang="es-MX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Gob.Mx</a:t>
            </a:r>
            <a:endParaRPr lang="es-MX" sz="1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7A3CC9-259A-4366-AEF3-3BEA07879A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65" y="1715119"/>
            <a:ext cx="713509" cy="2923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EBBFB-BA02-4CE6-ABAB-7FAD197ABF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77" y="2044012"/>
            <a:ext cx="1150323" cy="76726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693E732-8F48-4C64-8CEF-3ECC29E7F764}"/>
              </a:ext>
            </a:extLst>
          </p:cNvPr>
          <p:cNvSpPr txBox="1"/>
          <p:nvPr/>
        </p:nvSpPr>
        <p:spPr>
          <a:xfrm>
            <a:off x="4594480" y="2804556"/>
            <a:ext cx="1681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Century Gothic" panose="020B0502020202020204" pitchFamily="34" charset="0"/>
              </a:rPr>
              <a:t>MIA-E</a:t>
            </a:r>
          </a:p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Captura del trámite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94321F1-62A5-4675-B550-5C5F97A331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9867" y="2091184"/>
            <a:ext cx="1098372" cy="61783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DDD5454-39B3-4525-BF0A-28BBBFF344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44" y="1735424"/>
            <a:ext cx="587165" cy="58716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27BC5FB-C7F9-457F-A8E1-42C80706D4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36" y="1727230"/>
            <a:ext cx="1090208" cy="90414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A8683E0-F51B-4E2C-94B5-D3C3E80FD0FD}"/>
              </a:ext>
            </a:extLst>
          </p:cNvPr>
          <p:cNvSpPr txBox="1"/>
          <p:nvPr/>
        </p:nvSpPr>
        <p:spPr>
          <a:xfrm>
            <a:off x="7215905" y="2545156"/>
            <a:ext cx="15794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Century Gothic" panose="020B0502020202020204" pitchFamily="34" charset="0"/>
              </a:rPr>
              <a:t>SIGEIA</a:t>
            </a:r>
          </a:p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Análisis Espacial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C6B4C72-6EB1-4542-86CE-3A594C3CA2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734" y="1670210"/>
            <a:ext cx="462113" cy="31937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2633C71-941D-42DF-A2F6-6D12EE0DA330}"/>
              </a:ext>
            </a:extLst>
          </p:cNvPr>
          <p:cNvSpPr txBox="1"/>
          <p:nvPr/>
        </p:nvSpPr>
        <p:spPr>
          <a:xfrm>
            <a:off x="2389842" y="3754241"/>
            <a:ext cx="15794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Firma Electrónica</a:t>
            </a:r>
          </a:p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s-MX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Promovente</a:t>
            </a: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6680FB9-CA60-4E6C-8348-DB6BF3C0A8B6}"/>
              </a:ext>
            </a:extLst>
          </p:cNvPr>
          <p:cNvGrpSpPr/>
          <p:nvPr/>
        </p:nvGrpSpPr>
        <p:grpSpPr>
          <a:xfrm>
            <a:off x="2521829" y="2930649"/>
            <a:ext cx="1130559" cy="1130559"/>
            <a:chOff x="2370495" y="3415847"/>
            <a:chExt cx="1130559" cy="1130559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E92DAA06-3BB4-4436-8D49-D863CB168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495" y="3415847"/>
              <a:ext cx="1130559" cy="1130559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EAC907B3-AD32-4CFA-B975-EAA10D17B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190" y="3710763"/>
              <a:ext cx="335286" cy="335286"/>
            </a:xfrm>
            <a:prstGeom prst="rect">
              <a:avLst/>
            </a:prstGeom>
          </p:spPr>
        </p:pic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2BBE1B4-EDEB-477E-97DB-E19CA938699B}"/>
              </a:ext>
            </a:extLst>
          </p:cNvPr>
          <p:cNvSpPr txBox="1"/>
          <p:nvPr/>
        </p:nvSpPr>
        <p:spPr>
          <a:xfrm>
            <a:off x="320180" y="2288352"/>
            <a:ext cx="1579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Century Gothic" panose="020B0502020202020204" pitchFamily="34" charset="0"/>
              </a:rPr>
              <a:t>PROMOVENTE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5F8AC6B-6D14-4526-A98D-75EC11A2FC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41" y="3066780"/>
            <a:ext cx="810491" cy="810491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5AA8B7E-B7A0-4100-BDE4-DB22B9FA38D9}"/>
              </a:ext>
            </a:extLst>
          </p:cNvPr>
          <p:cNvSpPr txBox="1"/>
          <p:nvPr/>
        </p:nvSpPr>
        <p:spPr>
          <a:xfrm>
            <a:off x="306019" y="3882536"/>
            <a:ext cx="157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Acuse de recibo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A838FBF-D03A-4C8D-90A5-912C746719D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14" y="1877921"/>
            <a:ext cx="501949" cy="50194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203C5D6-6396-4B2A-AB80-017273E40F7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79" y="1880059"/>
            <a:ext cx="540306" cy="54030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B5DA55D-E256-42FB-8706-054DEEEF8A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35" y="1570913"/>
            <a:ext cx="499556" cy="49955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3E7DB9D-2D36-45AD-A606-3129C8A0000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5F3F4"/>
              </a:clrFrom>
              <a:clrTo>
                <a:srgbClr val="F5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01" y="1851933"/>
            <a:ext cx="429767" cy="42976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3A42B9E-3F02-4801-A9A3-F8FB22FC29C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34" y="3840724"/>
            <a:ext cx="866134" cy="31445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ECEDA33-2498-489E-9938-A94A3D7E3F0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27" y="3301927"/>
            <a:ext cx="1519029" cy="1040534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33B2B67E-D774-41AF-8D44-F961DF427618}"/>
              </a:ext>
            </a:extLst>
          </p:cNvPr>
          <p:cNvSpPr txBox="1"/>
          <p:nvPr/>
        </p:nvSpPr>
        <p:spPr>
          <a:xfrm>
            <a:off x="4480999" y="4341099"/>
            <a:ext cx="23163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PEIA</a:t>
            </a:r>
          </a:p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Proceso de Evaluación del Impacto Ambiental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29F7F2BE-A14D-4EFC-93A2-8B09BE1AEB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73156">
            <a:off x="6673264" y="3177742"/>
            <a:ext cx="576732" cy="57673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131B851E-BD89-42CE-8BCF-13D040D1163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401" y="1612089"/>
            <a:ext cx="455209" cy="45520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B49DC2BC-A8EC-4809-947A-FF9CFC3979D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871" y="2275174"/>
            <a:ext cx="329485" cy="32948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E3DEDD89-CE99-4A1E-9B52-C3E132EE6E4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72" y="1481412"/>
            <a:ext cx="285719" cy="285719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81357126-2A40-47BF-A188-D32A79E53B5E}"/>
              </a:ext>
            </a:extLst>
          </p:cNvPr>
          <p:cNvSpPr txBox="1"/>
          <p:nvPr/>
        </p:nvSpPr>
        <p:spPr>
          <a:xfrm>
            <a:off x="2416209" y="5031541"/>
            <a:ext cx="1638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- Prevención y/o - Información adicional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17AED75-D4D3-4801-9460-21C4864F76A0}"/>
              </a:ext>
            </a:extLst>
          </p:cNvPr>
          <p:cNvSpPr txBox="1"/>
          <p:nvPr/>
        </p:nvSpPr>
        <p:spPr>
          <a:xfrm>
            <a:off x="2275404" y="5797097"/>
            <a:ext cx="205769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Century Gothic" panose="020B0502020202020204" pitchFamily="34" charset="0"/>
              </a:rPr>
              <a:t>RESOLUCIÓN</a:t>
            </a:r>
            <a:endParaRPr lang="es-MX" dirty="0">
              <a:latin typeface="Century Gothic" panose="020B0502020202020204" pitchFamily="34" charset="0"/>
            </a:endParaRPr>
          </a:p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Autorizado Condicionado, </a:t>
            </a:r>
          </a:p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Negado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FBE66AB8-A828-439F-942C-1B88BD37BD2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4" y="5734732"/>
            <a:ext cx="588456" cy="588456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AA158AF9-7FA7-46DA-B1C5-38CC996F5FE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59313" y="6154252"/>
            <a:ext cx="550965" cy="31843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1B247FAC-3B36-452F-81DF-46BC4B1B7A8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37072" flipH="1">
            <a:off x="6793291" y="4527884"/>
            <a:ext cx="550965" cy="2683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7CE4E9A5-FE66-4A52-BA11-E5339D209F69}"/>
              </a:ext>
            </a:extLst>
          </p:cNvPr>
          <p:cNvSpPr txBox="1"/>
          <p:nvPr/>
        </p:nvSpPr>
        <p:spPr>
          <a:xfrm>
            <a:off x="6504582" y="4902863"/>
            <a:ext cx="28305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Century Gothic" panose="020B0502020202020204" pitchFamily="34" charset="0"/>
              </a:rPr>
              <a:t>TERCEROS</a:t>
            </a:r>
          </a:p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Opiniones Técnicas, Notificaciones a Gobiernos,</a:t>
            </a:r>
          </a:p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Consulta Pública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2A72DB1-4F77-46C3-A5A8-9848F2AADA9C}"/>
              </a:ext>
            </a:extLst>
          </p:cNvPr>
          <p:cNvSpPr txBox="1"/>
          <p:nvPr/>
        </p:nvSpPr>
        <p:spPr>
          <a:xfrm>
            <a:off x="4520318" y="5224169"/>
            <a:ext cx="2319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Century Gothic" panose="020B0502020202020204" pitchFamily="34" charset="0"/>
              </a:rPr>
              <a:t>GENERADOR DE OFICIOS</a:t>
            </a:r>
          </a:p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Firma Electrónica</a:t>
            </a:r>
          </a:p>
          <a:p>
            <a:pPr algn="ctr"/>
            <a:r>
              <a:rPr lang="es-MX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(Servidores Público)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80B80178-F5BD-4EEC-975E-BD8AE75806DB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81227" y="3574804"/>
            <a:ext cx="822560" cy="309459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C43D4B5B-DE96-4F98-AEA7-51F7B8783B3E}"/>
              </a:ext>
            </a:extLst>
          </p:cNvPr>
          <p:cNvSpPr txBox="1"/>
          <p:nvPr/>
        </p:nvSpPr>
        <p:spPr>
          <a:xfrm>
            <a:off x="188819" y="6413174"/>
            <a:ext cx="18456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OFICIO RESOLUTIVO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C568A4B4-AC12-464A-BEA6-B45E7B3470C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56257" y="6008219"/>
            <a:ext cx="550965" cy="263627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999A39E9-80F1-4D05-83D4-BABB2FBEA73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5061">
            <a:off x="3776292" y="2972499"/>
            <a:ext cx="778001" cy="3043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54BE21B9-9B5D-4FF5-8634-B8E8111304A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63" y="4073164"/>
            <a:ext cx="589294" cy="582307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12C241C2-EED2-48CF-94AB-76335E01FA8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321" y="3654729"/>
            <a:ext cx="892046" cy="633065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5C0216E0-F873-4F6D-B101-DDEF37F3ED8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702" y="4473556"/>
            <a:ext cx="709284" cy="531963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9ADCAA31-E116-4472-9E09-0E26DCB0F7F0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8" y="4609264"/>
            <a:ext cx="845719" cy="845719"/>
          </a:xfrm>
          <a:prstGeom prst="rect">
            <a:avLst/>
          </a:prstGeom>
        </p:spPr>
      </p:pic>
      <p:cxnSp>
        <p:nvCxnSpPr>
          <p:cNvPr id="48" name="Conector angular 51">
            <a:extLst>
              <a:ext uri="{FF2B5EF4-FFF2-40B4-BE49-F238E27FC236}">
                <a16:creationId xmlns:a16="http://schemas.microsoft.com/office/drawing/2014/main" id="{DF0E687B-2193-4923-BD71-4200E3CE531A}"/>
              </a:ext>
            </a:extLst>
          </p:cNvPr>
          <p:cNvCxnSpPr>
            <a:stCxn id="47" idx="1"/>
            <a:endCxn id="4" idx="3"/>
          </p:cNvCxnSpPr>
          <p:nvPr/>
        </p:nvCxnSpPr>
        <p:spPr>
          <a:xfrm rot="10800000" flipH="1">
            <a:off x="632638" y="1900094"/>
            <a:ext cx="87286" cy="3132031"/>
          </a:xfrm>
          <a:prstGeom prst="bentConnector3">
            <a:avLst>
              <a:gd name="adj1" fmla="val -468979"/>
            </a:avLst>
          </a:prstGeom>
          <a:ln w="28575" cmpd="sng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4683D44E-DAD5-4A26-837D-DB0D3E9A4C31}"/>
              </a:ext>
            </a:extLst>
          </p:cNvPr>
          <p:cNvSpPr txBox="1"/>
          <p:nvPr/>
        </p:nvSpPr>
        <p:spPr>
          <a:xfrm>
            <a:off x="265788" y="5403764"/>
            <a:ext cx="1579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Notificación</a:t>
            </a:r>
          </a:p>
        </p:txBody>
      </p:sp>
      <p:sp>
        <p:nvSpPr>
          <p:cNvPr id="50" name="Flecha derecha 53">
            <a:extLst>
              <a:ext uri="{FF2B5EF4-FFF2-40B4-BE49-F238E27FC236}">
                <a16:creationId xmlns:a16="http://schemas.microsoft.com/office/drawing/2014/main" id="{3F5AE583-1909-4050-8D01-6E3706F76FD7}"/>
              </a:ext>
            </a:extLst>
          </p:cNvPr>
          <p:cNvSpPr/>
          <p:nvPr/>
        </p:nvSpPr>
        <p:spPr>
          <a:xfrm rot="10800000">
            <a:off x="1721289" y="5236610"/>
            <a:ext cx="589983" cy="306494"/>
          </a:xfrm>
          <a:prstGeom prst="rightArrow">
            <a:avLst/>
          </a:prstGeom>
          <a:ln w="28575" cmpd="sng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Flecha derecha 54">
            <a:extLst>
              <a:ext uri="{FF2B5EF4-FFF2-40B4-BE49-F238E27FC236}">
                <a16:creationId xmlns:a16="http://schemas.microsoft.com/office/drawing/2014/main" id="{92A3456F-62D7-48A8-A0BF-DC42F9F92C5D}"/>
              </a:ext>
            </a:extLst>
          </p:cNvPr>
          <p:cNvSpPr/>
          <p:nvPr/>
        </p:nvSpPr>
        <p:spPr>
          <a:xfrm rot="9371754">
            <a:off x="6677529" y="6088760"/>
            <a:ext cx="490473" cy="210241"/>
          </a:xfrm>
          <a:prstGeom prst="rightArrow">
            <a:avLst/>
          </a:prstGeom>
          <a:solidFill>
            <a:srgbClr val="00B050"/>
          </a:solidFill>
          <a:ln w="28575" cmpd="sng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atin typeface="Century Gothic" panose="020B0502020202020204" pitchFamily="34" charset="0"/>
            </a:endParaRPr>
          </a:p>
        </p:txBody>
      </p:sp>
      <p:sp>
        <p:nvSpPr>
          <p:cNvPr id="52" name="Flecha derecha 55">
            <a:extLst>
              <a:ext uri="{FF2B5EF4-FFF2-40B4-BE49-F238E27FC236}">
                <a16:creationId xmlns:a16="http://schemas.microsoft.com/office/drawing/2014/main" id="{D9352F6F-B8D6-412F-9084-F60D38EEB4E4}"/>
              </a:ext>
            </a:extLst>
          </p:cNvPr>
          <p:cNvSpPr/>
          <p:nvPr/>
        </p:nvSpPr>
        <p:spPr>
          <a:xfrm rot="10800000">
            <a:off x="4260020" y="5488873"/>
            <a:ext cx="491654" cy="245858"/>
          </a:xfrm>
          <a:prstGeom prst="rightArrow">
            <a:avLst/>
          </a:prstGeom>
          <a:solidFill>
            <a:schemeClr val="bg1"/>
          </a:solidFill>
          <a:ln w="28575" cmpd="sng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ángulo redondeado 56">
            <a:extLst>
              <a:ext uri="{FF2B5EF4-FFF2-40B4-BE49-F238E27FC236}">
                <a16:creationId xmlns:a16="http://schemas.microsoft.com/office/drawing/2014/main" id="{2AE09C1E-D8D1-41AE-A823-76E8926B118C}"/>
              </a:ext>
            </a:extLst>
          </p:cNvPr>
          <p:cNvSpPr/>
          <p:nvPr/>
        </p:nvSpPr>
        <p:spPr>
          <a:xfrm>
            <a:off x="375874" y="6109303"/>
            <a:ext cx="552284" cy="26985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latin typeface="Century Gothic" panose="020B0502020202020204" pitchFamily="34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4187563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85291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r>
              <a:rPr lang="es-MX" dirty="0"/>
              <a:t>CONCLUSIONES DEL PEIA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761CA59-3C50-46FB-8597-4C67B05A823C}"/>
              </a:ext>
            </a:extLst>
          </p:cNvPr>
          <p:cNvSpPr/>
          <p:nvPr/>
        </p:nvSpPr>
        <p:spPr>
          <a:xfrm>
            <a:off x="118784" y="1312338"/>
            <a:ext cx="6827706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es-MX" sz="1300" dirty="0">
                <a:latin typeface="Century Gothic" panose="020B0502020202020204" pitchFamily="34" charset="0"/>
              </a:rPr>
              <a:t>Es una herramienta de </a:t>
            </a:r>
            <a:r>
              <a:rPr lang="es-MX" sz="1300" b="1" u="sng" dirty="0">
                <a:latin typeface="Century Gothic" panose="020B0502020202020204" pitchFamily="34" charset="0"/>
              </a:rPr>
              <a:t>planeación ambiental </a:t>
            </a:r>
            <a:r>
              <a:rPr lang="es-MX" sz="1300" dirty="0">
                <a:latin typeface="Century Gothic" panose="020B0502020202020204" pitchFamily="34" charset="0"/>
              </a:rPr>
              <a:t>de los proyectos de inversión pública y privada de </a:t>
            </a:r>
            <a:r>
              <a:rPr lang="es-MX" sz="1300" b="1" u="sng" dirty="0">
                <a:latin typeface="Century Gothic" panose="020B0502020202020204" pitchFamily="34" charset="0"/>
              </a:rPr>
              <a:t>carácter preventivo y obligatorio</a:t>
            </a:r>
            <a:r>
              <a:rPr lang="es-MX" sz="1300" dirty="0">
                <a:latin typeface="Century Gothic" panose="020B0502020202020204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endParaRPr lang="es-MX" sz="500" dirty="0">
              <a:latin typeface="Century Gothic" panose="020B0502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MX" sz="1300" dirty="0">
                <a:latin typeface="Century Gothic" panose="020B0502020202020204" pitchFamily="34" charset="0"/>
              </a:rPr>
              <a:t>Su finalidad es la de proteger el medio ambiente y preservar y </a:t>
            </a:r>
            <a:r>
              <a:rPr lang="es-MX" sz="1300" b="1" u="sng" dirty="0">
                <a:latin typeface="Century Gothic" panose="020B0502020202020204" pitchFamily="34" charset="0"/>
              </a:rPr>
              <a:t>restaurar</a:t>
            </a:r>
            <a:r>
              <a:rPr lang="es-MX" sz="1300" dirty="0">
                <a:latin typeface="Century Gothic" panose="020B0502020202020204" pitchFamily="34" charset="0"/>
              </a:rPr>
              <a:t> los ecosistemas, a fin de evitar o </a:t>
            </a:r>
            <a:r>
              <a:rPr lang="es-MX" sz="1300" b="1" u="sng" dirty="0">
                <a:latin typeface="Century Gothic" panose="020B0502020202020204" pitchFamily="34" charset="0"/>
              </a:rPr>
              <a:t>reducir al mínimo  </a:t>
            </a:r>
            <a:r>
              <a:rPr lang="es-MX" sz="1300" dirty="0">
                <a:latin typeface="Century Gothic" panose="020B0502020202020204" pitchFamily="34" charset="0"/>
              </a:rPr>
              <a:t>sus efectos negativos sobre el medio ambiente.</a:t>
            </a:r>
          </a:p>
          <a:p>
            <a:pPr marL="228600" indent="-228600" algn="just">
              <a:buFont typeface="+mj-lt"/>
              <a:buAutoNum type="arabicPeriod"/>
            </a:pPr>
            <a:endParaRPr lang="es-MX" sz="500" dirty="0">
              <a:latin typeface="Century Gothic" panose="020B0502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MX" sz="1300" dirty="0">
                <a:latin typeface="Century Gothic" panose="020B0502020202020204" pitchFamily="34" charset="0"/>
              </a:rPr>
              <a:t>Valorar y analizar que sean considerados los </a:t>
            </a:r>
            <a:r>
              <a:rPr lang="es-MX" sz="1300" b="1" u="sng" dirty="0">
                <a:latin typeface="Century Gothic" panose="020B0502020202020204" pitchFamily="34" charset="0"/>
              </a:rPr>
              <a:t>impactos ambientales adversos </a:t>
            </a:r>
            <a:r>
              <a:rPr lang="es-MX" sz="1300" dirty="0">
                <a:latin typeface="Century Gothic" panose="020B0502020202020204" pitchFamily="34" charset="0"/>
              </a:rPr>
              <a:t>derivado de las obras y actividades y del manejo de sustancias y residuos peligrosos.</a:t>
            </a:r>
          </a:p>
          <a:p>
            <a:pPr marL="228600" indent="-228600" algn="just">
              <a:buFont typeface="+mj-lt"/>
              <a:buAutoNum type="arabicPeriod"/>
            </a:pPr>
            <a:endParaRPr lang="es-MX" sz="500" dirty="0">
              <a:latin typeface="Century Gothic" panose="020B0502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MX" sz="1300" dirty="0">
                <a:latin typeface="Century Gothic" panose="020B0502020202020204" pitchFamily="34" charset="0"/>
              </a:rPr>
              <a:t>Garantizar que las </a:t>
            </a:r>
            <a:r>
              <a:rPr lang="es-MX" sz="1300" b="1" u="sng" dirty="0">
                <a:latin typeface="Century Gothic" panose="020B0502020202020204" pitchFamily="34" charset="0"/>
              </a:rPr>
              <a:t>medidas de prevención y mitigación </a:t>
            </a:r>
            <a:r>
              <a:rPr lang="es-MX" sz="1300" dirty="0">
                <a:latin typeface="Century Gothic" panose="020B0502020202020204" pitchFamily="34" charset="0"/>
              </a:rPr>
              <a:t>sean </a:t>
            </a:r>
            <a:r>
              <a:rPr lang="es-MX" sz="1300" b="1" u="sng" dirty="0">
                <a:latin typeface="Century Gothic" panose="020B0502020202020204" pitchFamily="34" charset="0"/>
              </a:rPr>
              <a:t>técnica y ambientalmente viables.</a:t>
            </a:r>
          </a:p>
          <a:p>
            <a:pPr marL="228600" indent="-228600" algn="just">
              <a:buFont typeface="+mj-lt"/>
              <a:buAutoNum type="arabicPeriod"/>
            </a:pPr>
            <a:endParaRPr lang="es-MX" sz="500" b="1" u="sng" dirty="0">
              <a:latin typeface="Century Gothic" panose="020B0502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MX" sz="1300" dirty="0">
                <a:latin typeface="Century Gothic" panose="020B0502020202020204" pitchFamily="34" charset="0"/>
              </a:rPr>
              <a:t>Asegurar que exista una </a:t>
            </a:r>
            <a:r>
              <a:rPr lang="es-MX" sz="1300" b="1" u="sng" dirty="0">
                <a:latin typeface="Century Gothic" panose="020B0502020202020204" pitchFamily="34" charset="0"/>
              </a:rPr>
              <a:t>medida de prevención y compensación </a:t>
            </a:r>
            <a:r>
              <a:rPr lang="es-MX" sz="1300" dirty="0">
                <a:latin typeface="Century Gothic" panose="020B0502020202020204" pitchFamily="34" charset="0"/>
              </a:rPr>
              <a:t>a cada impacto ambiental adverso derivado del proyecto en cada una de sus etapas de la vida útil.</a:t>
            </a:r>
          </a:p>
          <a:p>
            <a:pPr marL="228600" indent="-228600" algn="just">
              <a:buFont typeface="+mj-lt"/>
              <a:buAutoNum type="arabicPeriod"/>
            </a:pPr>
            <a:endParaRPr lang="es-MX" sz="500" dirty="0">
              <a:latin typeface="Century Gothic" panose="020B0502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MX" sz="1300" b="1" u="sng" dirty="0">
                <a:latin typeface="Century Gothic" panose="020B0502020202020204" pitchFamily="34" charset="0"/>
              </a:rPr>
              <a:t>Asegurar </a:t>
            </a:r>
            <a:r>
              <a:rPr lang="es-MX" sz="1300" dirty="0">
                <a:latin typeface="Century Gothic" panose="020B0502020202020204" pitchFamily="34" charset="0"/>
              </a:rPr>
              <a:t>que durante la vida útil del proyecto en cada una de sus etapas se establezcan </a:t>
            </a:r>
            <a:r>
              <a:rPr lang="es-MX" sz="1300" b="1" u="sng" dirty="0">
                <a:latin typeface="Century Gothic" panose="020B0502020202020204" pitchFamily="34" charset="0"/>
              </a:rPr>
              <a:t>programas de atención de contingencias y emergencias ambientales</a:t>
            </a:r>
            <a:r>
              <a:rPr lang="es-MX" sz="1300" dirty="0">
                <a:latin typeface="Century Gothic" panose="020B0502020202020204" pitchFamily="34" charset="0"/>
              </a:rPr>
              <a:t>, así como </a:t>
            </a:r>
            <a:r>
              <a:rPr lang="es-MX" sz="1300" b="1" u="sng" dirty="0">
                <a:latin typeface="Century Gothic" panose="020B0502020202020204" pitchFamily="34" charset="0"/>
              </a:rPr>
              <a:t>instrumentos y medidas de seguridad </a:t>
            </a:r>
            <a:r>
              <a:rPr lang="es-MX" sz="1300" dirty="0">
                <a:latin typeface="Century Gothic" panose="020B0502020202020204" pitchFamily="34" charset="0"/>
              </a:rPr>
              <a:t>para reducir la posible migración de sustancias y contaminantes peligrosos generados sobre los componentes ambientales.</a:t>
            </a:r>
            <a:endParaRPr lang="es-MX" sz="1300" b="1" u="sng" dirty="0">
              <a:latin typeface="Century Gothic" panose="020B0502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s-MX" sz="500" b="1" u="sng" dirty="0">
              <a:latin typeface="Century Gothic" panose="020B0502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MX" sz="1300" b="1" u="sng" dirty="0">
                <a:latin typeface="Century Gothic" panose="020B0502020202020204" pitchFamily="34" charset="0"/>
              </a:rPr>
              <a:t>Prevenir</a:t>
            </a:r>
            <a:r>
              <a:rPr lang="es-MX" sz="1300" dirty="0">
                <a:latin typeface="Century Gothic" panose="020B0502020202020204" pitchFamily="34" charset="0"/>
              </a:rPr>
              <a:t> la generación </a:t>
            </a:r>
            <a:r>
              <a:rPr lang="es-MX" sz="1300" b="1" u="sng" dirty="0">
                <a:latin typeface="Century Gothic" panose="020B0502020202020204" pitchFamily="34" charset="0"/>
              </a:rPr>
              <a:t>de pasivos ambientales </a:t>
            </a:r>
            <a:r>
              <a:rPr lang="es-MX" sz="1300" dirty="0">
                <a:latin typeface="Century Gothic" panose="020B0502020202020204" pitchFamily="34" charset="0"/>
              </a:rPr>
              <a:t>al ecosistema del proyecto al término de su vida útil, bajo la condición del cumplimiento del </a:t>
            </a:r>
            <a:r>
              <a:rPr lang="es-MX" sz="1300" b="1" u="sng" dirty="0">
                <a:latin typeface="Century Gothic" panose="020B0502020202020204" pitchFamily="34" charset="0"/>
              </a:rPr>
              <a:t>programa de cierre y abandono</a:t>
            </a:r>
            <a:r>
              <a:rPr lang="es-MX" sz="1300" dirty="0">
                <a:latin typeface="Century Gothic" panose="020B0502020202020204" pitchFamily="34" charset="0"/>
              </a:rPr>
              <a:t>, en donde se integran los pasivos ambientales generados.  </a:t>
            </a:r>
          </a:p>
        </p:txBody>
      </p:sp>
      <p:pic>
        <p:nvPicPr>
          <p:cNvPr id="4" name="Picture 2" descr="DSCF4339">
            <a:extLst>
              <a:ext uri="{FF2B5EF4-FFF2-40B4-BE49-F238E27FC236}">
                <a16:creationId xmlns:a16="http://schemas.microsoft.com/office/drawing/2014/main" id="{0D2C59A4-9982-4B0E-8F1F-22A4EACA5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59" y="1033951"/>
            <a:ext cx="203084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 Imagen" descr="Teberebi-Ghana.jpg">
            <a:extLst>
              <a:ext uri="{FF2B5EF4-FFF2-40B4-BE49-F238E27FC236}">
                <a16:creationId xmlns:a16="http://schemas.microsoft.com/office/drawing/2014/main" id="{D10F3704-2289-414A-ACAC-B34A5076B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59" y="4158268"/>
            <a:ext cx="2030841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3AFC2996-93E0-408C-809F-41736A49C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6"/>
          <a:stretch>
            <a:fillRect/>
          </a:stretch>
        </p:blipFill>
        <p:spPr bwMode="auto">
          <a:xfrm>
            <a:off x="7113159" y="2959647"/>
            <a:ext cx="2030841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454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83816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r>
              <a:rPr lang="es-MX" dirty="0"/>
              <a:t>MODIFICACIONES Y AJUSTES AL PROCEDIMIENTO DE </a:t>
            </a:r>
          </a:p>
          <a:p>
            <a:r>
              <a:rPr lang="es-MX" dirty="0"/>
              <a:t>EVALUACIÓN DE IMPACTO AMBIENTAL</a:t>
            </a:r>
          </a:p>
        </p:txBody>
      </p:sp>
      <p:sp>
        <p:nvSpPr>
          <p:cNvPr id="3" name="Marcador de contenido 5">
            <a:extLst>
              <a:ext uri="{FF2B5EF4-FFF2-40B4-BE49-F238E27FC236}">
                <a16:creationId xmlns:a16="http://schemas.microsoft.com/office/drawing/2014/main" id="{5F6E70E2-869C-4F8D-8DC3-EBB6D9E3D8C4}"/>
              </a:ext>
            </a:extLst>
          </p:cNvPr>
          <p:cNvSpPr txBox="1">
            <a:spLocks/>
          </p:cNvSpPr>
          <p:nvPr/>
        </p:nvSpPr>
        <p:spPr bwMode="auto">
          <a:xfrm>
            <a:off x="173198" y="1575553"/>
            <a:ext cx="8823318" cy="401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s-ES" sz="1400" b="1" dirty="0">
                <a:latin typeface="Century Gothic" panose="020B0502020202020204" pitchFamily="34" charset="0"/>
              </a:rPr>
              <a:t>Cambio climático  </a:t>
            </a:r>
            <a:r>
              <a:rPr lang="es-ES" sz="1400" dirty="0">
                <a:latin typeface="Century Gothic" panose="020B0502020202020204" pitchFamily="34" charset="0"/>
              </a:rPr>
              <a:t>como </a:t>
            </a:r>
            <a:r>
              <a:rPr lang="es-ES" sz="1400" b="1" dirty="0">
                <a:latin typeface="Century Gothic" panose="020B0502020202020204" pitchFamily="34" charset="0"/>
              </a:rPr>
              <a:t>criterio de evaluación</a:t>
            </a:r>
            <a:r>
              <a:rPr lang="es-ES" sz="1400" dirty="0">
                <a:latin typeface="Century Gothic" panose="020B0502020202020204" pitchFamily="34" charset="0"/>
              </a:rPr>
              <a:t>( vulnerabilidad, adaptación, mitigación).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s-ES" sz="1400" dirty="0">
                <a:latin typeface="Century Gothic" panose="020B0502020202020204" pitchFamily="34" charset="0"/>
              </a:rPr>
              <a:t>Desarrollo </a:t>
            </a:r>
            <a:r>
              <a:rPr lang="es-ES" sz="1400" b="1" dirty="0">
                <a:latin typeface="Century Gothic" panose="020B0502020202020204" pitchFamily="34" charset="0"/>
              </a:rPr>
              <a:t>tecnológico</a:t>
            </a:r>
            <a:r>
              <a:rPr lang="es-ES" sz="1400" dirty="0">
                <a:latin typeface="Century Gothic" panose="020B0502020202020204" pitchFamily="34" charset="0"/>
              </a:rPr>
              <a:t> hacia </a:t>
            </a:r>
            <a:r>
              <a:rPr lang="es-MX" sz="1400" dirty="0">
                <a:latin typeface="Century Gothic" panose="020B0502020202020204" pitchFamily="34" charset="0"/>
              </a:rPr>
              <a:t>proyectos de </a:t>
            </a:r>
            <a:r>
              <a:rPr lang="es-MX" sz="1400" b="1" dirty="0">
                <a:latin typeface="Century Gothic" panose="020B0502020202020204" pitchFamily="34" charset="0"/>
              </a:rPr>
              <a:t>eficiencia energética </a:t>
            </a:r>
            <a:r>
              <a:rPr lang="es-MX" sz="1400" dirty="0">
                <a:latin typeface="Century Gothic" panose="020B0502020202020204" pitchFamily="34" charset="0"/>
              </a:rPr>
              <a:t>y producción de combustibles limpios 	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s-ES" sz="1400" b="1" dirty="0">
                <a:latin typeface="Century Gothic" panose="020B0502020202020204" pitchFamily="34" charset="0"/>
              </a:rPr>
              <a:t>Incremento</a:t>
            </a:r>
            <a:r>
              <a:rPr lang="es-ES" sz="1400" dirty="0">
                <a:latin typeface="Century Gothic" panose="020B0502020202020204" pitchFamily="34" charset="0"/>
              </a:rPr>
              <a:t> de la participación social ( </a:t>
            </a:r>
            <a:r>
              <a:rPr lang="es-ES" sz="1400" b="1" dirty="0">
                <a:latin typeface="Century Gothic" panose="020B0502020202020204" pitchFamily="34" charset="0"/>
              </a:rPr>
              <a:t>Consultas y reuniones públicas</a:t>
            </a:r>
            <a:r>
              <a:rPr lang="es-ES" sz="1400" dirty="0">
                <a:latin typeface="Century Gothic" panose="020B0502020202020204" pitchFamily="34" charset="0"/>
              </a:rPr>
              <a:t>)</a:t>
            </a:r>
          </a:p>
          <a:p>
            <a:pPr marL="285750" lvl="1" indent="-285750" algn="just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s-ES" sz="1400" dirty="0">
                <a:latin typeface="Century Gothic" panose="020B0502020202020204" pitchFamily="34" charset="0"/>
              </a:rPr>
              <a:t>Procedimiento de </a:t>
            </a:r>
            <a:r>
              <a:rPr lang="es-ES" sz="1400" b="1" dirty="0">
                <a:latin typeface="Century Gothic" panose="020B0502020202020204" pitchFamily="34" charset="0"/>
              </a:rPr>
              <a:t>consulta a pueblos y comunidades indígenas “</a:t>
            </a:r>
            <a:r>
              <a:rPr lang="es-ES" sz="1400" dirty="0">
                <a:latin typeface="Century Gothic" panose="020B0502020202020204" pitchFamily="34" charset="0"/>
              </a:rPr>
              <a:t>Convenio 169 sobre Pueblos Indígenas y Tribales en países independientes de la OIT”  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s-ES" sz="1400" dirty="0">
                <a:latin typeface="Century Gothic" panose="020B0502020202020204" pitchFamily="34" charset="0"/>
              </a:rPr>
              <a:t>Armonización y concordancia con otras Leyes emitidas desde el 2000:</a:t>
            </a:r>
          </a:p>
          <a:p>
            <a:pPr marL="685800" lvl="2" indent="-22860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Ley de Promoción y Desarrollo de los </a:t>
            </a:r>
            <a:r>
              <a:rPr lang="es-MX" sz="1400" dirty="0" err="1">
                <a:latin typeface="Century Gothic" panose="020B0502020202020204" pitchFamily="34" charset="0"/>
              </a:rPr>
              <a:t>Bioenergéticos</a:t>
            </a:r>
            <a:r>
              <a:rPr lang="es-MX" sz="1400" dirty="0">
                <a:latin typeface="Century Gothic" panose="020B0502020202020204" pitchFamily="34" charset="0"/>
              </a:rPr>
              <a:t> (2008)</a:t>
            </a:r>
          </a:p>
          <a:p>
            <a:pPr marL="685800" lvl="2" indent="-22860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Ley General para la Prevención y Gestión Integral de los Residuos (2003 y reformas 2012)</a:t>
            </a:r>
          </a:p>
          <a:p>
            <a:pPr marL="685800" lvl="2" indent="-22860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Ley General de Desarrollo Forestal Sustentable (Reformas 2012)  </a:t>
            </a:r>
          </a:p>
          <a:p>
            <a:pPr marL="685800" lvl="2" indent="-22860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Ley de Vida Silvestre (Reformas 2012)</a:t>
            </a:r>
          </a:p>
          <a:p>
            <a:pPr marL="685800" lvl="2" indent="-22860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Ley General de Cambio Climático (2012)</a:t>
            </a:r>
          </a:p>
          <a:p>
            <a:pPr marL="685800" lvl="2" indent="-22860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Ley Federal de Responsabilidad Ambiental (2013)</a:t>
            </a:r>
            <a:endParaRPr lang="es-ES" sz="1400" b="1" i="1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4" descr="https://encrypted-tbn2.gstatic.com/images?q=tbn:ANd9GcSpORJPNnLcFaaRMazvHoGB3pFHiuw9dZyTxyJmzJgvvORIBai7sw">
            <a:hlinkClick r:id="rId2"/>
            <a:extLst>
              <a:ext uri="{FF2B5EF4-FFF2-40B4-BE49-F238E27FC236}">
                <a16:creationId xmlns:a16="http://schemas.microsoft.com/office/drawing/2014/main" id="{78223979-4F5D-4025-BB5C-EE61E94CE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45394"/>
            <a:ext cx="3041952" cy="1356850"/>
          </a:xfrm>
          <a:prstGeom prst="rect">
            <a:avLst/>
          </a:prstGeom>
          <a:noFill/>
        </p:spPr>
      </p:pic>
      <p:pic>
        <p:nvPicPr>
          <p:cNvPr id="5" name="Picture 6" descr="https://encrypted-tbn0.gstatic.com/images?q=tbn:ANd9GcRnmrtC9X5miIw3ZCDxDOTxutx_odHyyJI1tu8XzEgqqSCUGGmb">
            <a:hlinkClick r:id="rId4"/>
            <a:extLst>
              <a:ext uri="{FF2B5EF4-FFF2-40B4-BE49-F238E27FC236}">
                <a16:creationId xmlns:a16="http://schemas.microsoft.com/office/drawing/2014/main" id="{3FD74706-17C1-4924-86D9-C937E0FAD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1952" y="5545394"/>
            <a:ext cx="3211364" cy="1356850"/>
          </a:xfrm>
          <a:prstGeom prst="rect">
            <a:avLst/>
          </a:prstGeom>
          <a:noFill/>
        </p:spPr>
      </p:pic>
      <p:pic>
        <p:nvPicPr>
          <p:cNvPr id="6" name="Picture 12" descr="http://blogviniciusdesantana.com/wp-content/uploads/2013/04/semiarido1.jpg">
            <a:hlinkClick r:id="rId6"/>
            <a:extLst>
              <a:ext uri="{FF2B5EF4-FFF2-40B4-BE49-F238E27FC236}">
                <a16:creationId xmlns:a16="http://schemas.microsoft.com/office/drawing/2014/main" id="{0B9EE508-3CE2-4FC7-969F-6DFF5F1DC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53316" y="5545394"/>
            <a:ext cx="2890684" cy="1356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5779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85291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r>
              <a:rPr lang="es-MX" dirty="0"/>
              <a:t>RETOS DE LOS INVERSIONISTAS EN PROYECTOS DE </a:t>
            </a:r>
          </a:p>
          <a:p>
            <a:r>
              <a:rPr lang="es-MX" dirty="0"/>
              <a:t>INFRAESTRUCTURA</a:t>
            </a:r>
          </a:p>
        </p:txBody>
      </p:sp>
      <p:sp>
        <p:nvSpPr>
          <p:cNvPr id="3" name="3 Rectángulo"/>
          <p:cNvSpPr/>
          <p:nvPr/>
        </p:nvSpPr>
        <p:spPr>
          <a:xfrm>
            <a:off x="68016" y="1564255"/>
            <a:ext cx="6671997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La cartera de proyectos de infraestructura, en su análisis de pre-factibilidad y factibilidad </a:t>
            </a:r>
            <a:r>
              <a:rPr lang="es-MX" sz="1600" b="1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no sólo deben 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considerar los </a:t>
            </a:r>
            <a:r>
              <a:rPr lang="es-MX" sz="1600" b="1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aspectos económicos y técnicos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, si no que deben de considerar para su ubicación y trayectoria los siguientes </a:t>
            </a:r>
            <a:r>
              <a:rPr lang="es-MX" sz="1600" b="1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aspectos ambientales y sociales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:</a:t>
            </a:r>
          </a:p>
          <a:p>
            <a:pPr marL="360363" indent="-360363" algn="just">
              <a:buFont typeface="Arial" pitchFamily="34" charset="0"/>
              <a:buChar char="•"/>
            </a:pPr>
            <a:endParaRPr lang="es-MX" sz="600" dirty="0">
              <a:latin typeface="Century Gothic" panose="020B0502020202020204" pitchFamily="34" charset="0"/>
              <a:cs typeface="Century Gothic"/>
            </a:endParaRPr>
          </a:p>
          <a:p>
            <a:pPr marL="719138" indent="-358775" algn="just">
              <a:buFont typeface="Arial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  <a:cs typeface="Century Gothic"/>
              </a:rPr>
              <a:t>Consulta a los pueblos indígenas para preservar su derecho de ser consultados ante proyectos y programas que los involucren, para obtener </a:t>
            </a:r>
            <a:r>
              <a:rPr lang="es-ES_tradnl" sz="1600" dirty="0">
                <a:latin typeface="Century Gothic" panose="020B0502020202020204" pitchFamily="34" charset="0"/>
                <a:cs typeface="Century Gothic"/>
              </a:rPr>
              <a:t>el </a:t>
            </a:r>
            <a:r>
              <a:rPr lang="es-ES_tradnl" sz="1600" b="1" u="sng" dirty="0">
                <a:latin typeface="Century Gothic" panose="020B0502020202020204" pitchFamily="34" charset="0"/>
                <a:cs typeface="Century Gothic"/>
              </a:rPr>
              <a:t>consentimiento, previo libre e informado</a:t>
            </a:r>
            <a:r>
              <a:rPr lang="es-ES_tradnl" sz="1600" dirty="0">
                <a:latin typeface="Century Gothic" panose="020B0502020202020204" pitchFamily="34" charset="0"/>
                <a:cs typeface="Century Gothic"/>
              </a:rPr>
              <a:t>, que esas comunidades otorgan para la ejecución del proyecto,</a:t>
            </a:r>
            <a:r>
              <a:rPr lang="es-ES_tradnl" sz="1600" b="1" dirty="0">
                <a:latin typeface="Century Gothic" panose="020B0502020202020204" pitchFamily="34" charset="0"/>
                <a:cs typeface="Century Gothic"/>
              </a:rPr>
              <a:t> </a:t>
            </a:r>
            <a:r>
              <a:rPr lang="es-ES_tradnl" sz="1600" dirty="0">
                <a:latin typeface="Century Gothic" panose="020B0502020202020204" pitchFamily="34" charset="0"/>
                <a:cs typeface="Century Gothic"/>
              </a:rPr>
              <a:t> con la finalidad de informar a la Comisión Nacional de los Derechos Humanos sobre el avance en el cumplimiento de las Recomendaciones 37/2012 y 56/2012 de la Comisión Nacional de los Derechos Humanos</a:t>
            </a:r>
            <a:r>
              <a:rPr lang="es-MX" sz="1600" dirty="0">
                <a:latin typeface="Century Gothic" panose="020B0502020202020204" pitchFamily="34" charset="0"/>
                <a:cs typeface="Century Gothic"/>
              </a:rPr>
              <a:t>.</a:t>
            </a:r>
          </a:p>
          <a:p>
            <a:pPr marL="719138" indent="-358775" algn="just">
              <a:buFont typeface="Arial" pitchFamily="34" charset="0"/>
              <a:buChar char="•"/>
            </a:pPr>
            <a:endParaRPr lang="es-MX" sz="500" dirty="0">
              <a:latin typeface="Century Gothic" panose="020B0502020202020204" pitchFamily="34" charset="0"/>
              <a:cs typeface="Century Gothic"/>
            </a:endParaRPr>
          </a:p>
          <a:p>
            <a:pPr marL="719138" indent="-358775" algn="just">
              <a:buFont typeface="Arial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Uso y aprovechamiento del agua en cuerpos superficiales y subterráneos de conformidad a su estatus actual de disponibilidad establecidos por la CONAGUA en los decretos de veda temporal y definitiva.</a:t>
            </a:r>
            <a:endParaRPr lang="es-MX" sz="1600" dirty="0">
              <a:latin typeface="Century Gothic" panose="020B0502020202020204" pitchFamily="34" charset="0"/>
              <a:cs typeface="Century Gothic"/>
            </a:endParaRPr>
          </a:p>
        </p:txBody>
      </p:sp>
      <p:pic>
        <p:nvPicPr>
          <p:cNvPr id="4" name="Picture 2" descr="https://encrypted-tbn0.gstatic.com/images?q=tbn:ANd9GcRreiRMHiuJBmQ0z5nnQF6ydvsn3Gn9Y8iCQbBUknoUcoYrH9m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3252" y="1091380"/>
            <a:ext cx="2300746" cy="1740309"/>
          </a:xfrm>
          <a:prstGeom prst="rect">
            <a:avLst/>
          </a:prstGeom>
          <a:noFill/>
        </p:spPr>
      </p:pic>
      <p:pic>
        <p:nvPicPr>
          <p:cNvPr id="5" name="Picture 6" descr="https://encrypted-tbn1.gstatic.com/images?q=tbn:ANd9GcQ7fj1cVPLtPMtjfonFVoL9oc0o8vPS_VToDcV_yNRJ7qn8-z1Rn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3252" y="2831690"/>
            <a:ext cx="2300746" cy="1651820"/>
          </a:xfrm>
          <a:prstGeom prst="rect">
            <a:avLst/>
          </a:prstGeom>
          <a:noFill/>
        </p:spPr>
      </p:pic>
      <p:pic>
        <p:nvPicPr>
          <p:cNvPr id="6" name="Picture 6" descr="http://img.informador.com.mx/biblioteca/imagen/370x277/909/90821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3251" y="4483509"/>
            <a:ext cx="2300747" cy="1926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034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85291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pPr marL="179388" indent="-179388"/>
            <a:r>
              <a:rPr lang="es-MX" dirty="0">
                <a:latin typeface="Century Gothic" pitchFamily="34" charset="0"/>
              </a:rPr>
              <a:t>OBJETO  Y  NATURALEZA DEL PROCEDIMIENTO DE EVALUACIÓN DE </a:t>
            </a:r>
          </a:p>
          <a:p>
            <a:pPr marL="179388" indent="-179388"/>
            <a:r>
              <a:rPr lang="es-MX" dirty="0">
                <a:latin typeface="Century Gothic" pitchFamily="34" charset="0"/>
              </a:rPr>
              <a:t>IMPACTO AMBIENTAL (PEIA)</a:t>
            </a:r>
          </a:p>
        </p:txBody>
      </p:sp>
      <p:sp>
        <p:nvSpPr>
          <p:cNvPr id="9" name="1 Rectángulo">
            <a:extLst>
              <a:ext uri="{FF2B5EF4-FFF2-40B4-BE49-F238E27FC236}">
                <a16:creationId xmlns:a16="http://schemas.microsoft.com/office/drawing/2014/main" id="{88EF03EC-1202-459A-8C31-D2EEBC0B8795}"/>
              </a:ext>
            </a:extLst>
          </p:cNvPr>
          <p:cNvSpPr/>
          <p:nvPr/>
        </p:nvSpPr>
        <p:spPr>
          <a:xfrm>
            <a:off x="251520" y="1584886"/>
            <a:ext cx="86409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-179388" algn="just">
              <a:buFont typeface="Arial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El </a:t>
            </a:r>
            <a:r>
              <a:rPr lang="es-MX" sz="1600" b="1" dirty="0">
                <a:latin typeface="Century Gothic" panose="020B0502020202020204" pitchFamily="34" charset="0"/>
              </a:rPr>
              <a:t>PEIA</a:t>
            </a:r>
            <a:r>
              <a:rPr lang="es-MX" sz="1600" dirty="0">
                <a:latin typeface="Century Gothic" panose="020B0502020202020204" pitchFamily="34" charset="0"/>
              </a:rPr>
              <a:t> tiene como </a:t>
            </a:r>
            <a:r>
              <a:rPr lang="es-MX" sz="1600" b="1" u="sng" dirty="0">
                <a:latin typeface="Century Gothic" panose="020B0502020202020204" pitchFamily="34" charset="0"/>
              </a:rPr>
              <a:t>objeto</a:t>
            </a:r>
            <a:r>
              <a:rPr lang="es-MX" sz="1600" dirty="0">
                <a:latin typeface="Century Gothic" panose="020B0502020202020204" pitchFamily="34" charset="0"/>
              </a:rPr>
              <a:t>,  la regulación de las obras y actividades  de interés de la Federación y señaladas en el artículo 28 de la LGEEPA, con la finalidad de </a:t>
            </a:r>
            <a:r>
              <a:rPr lang="es-MX" sz="1600" b="1" u="sng" dirty="0">
                <a:latin typeface="Century Gothic" panose="020B0502020202020204" pitchFamily="34" charset="0"/>
              </a:rPr>
              <a:t>prevenir, mitigar y restaurar  sus impactos adversos para proteger el ambiente y preservar y restaurar los ecosistemas </a:t>
            </a:r>
            <a:r>
              <a:rPr lang="es-MX" sz="1600" dirty="0">
                <a:latin typeface="Century Gothic" panose="020B0502020202020204" pitchFamily="34" charset="0"/>
              </a:rPr>
              <a:t>a fin de evitar o reducir sus efectos negativos en el ambiente.</a:t>
            </a:r>
          </a:p>
          <a:p>
            <a:pPr marL="179388" indent="-179388" algn="just">
              <a:buFont typeface="Arial" pitchFamily="34" charset="0"/>
              <a:buChar char="•"/>
            </a:pPr>
            <a:endParaRPr lang="es-MX" sz="1000" dirty="0">
              <a:latin typeface="Century Gothic" panose="020B0502020202020204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El </a:t>
            </a:r>
            <a:r>
              <a:rPr lang="es-MX" sz="1600" b="1" dirty="0">
                <a:latin typeface="Century Gothic" panose="020B0502020202020204" pitchFamily="34" charset="0"/>
              </a:rPr>
              <a:t>PEIA</a:t>
            </a:r>
            <a:r>
              <a:rPr lang="es-MX" sz="1600" dirty="0">
                <a:latin typeface="Century Gothic" panose="020B0502020202020204" pitchFamily="34" charset="0"/>
              </a:rPr>
              <a:t> en su naturaleza es un  </a:t>
            </a:r>
            <a:r>
              <a:rPr lang="es-MX" sz="1600" b="1" dirty="0">
                <a:latin typeface="Century Gothic" panose="020B0502020202020204" pitchFamily="34" charset="0"/>
              </a:rPr>
              <a:t>proceso</a:t>
            </a:r>
            <a:r>
              <a:rPr lang="es-MX" sz="1600" dirty="0">
                <a:latin typeface="Century Gothic" panose="020B0502020202020204" pitchFamily="34" charset="0"/>
              </a:rPr>
              <a:t> que tiene un </a:t>
            </a:r>
            <a:r>
              <a:rPr lang="es-MX" sz="1600" b="1" u="sng" dirty="0">
                <a:latin typeface="Century Gothic" panose="020B0502020202020204" pitchFamily="34" charset="0"/>
              </a:rPr>
              <a:t>doble carácter</a:t>
            </a:r>
            <a:r>
              <a:rPr lang="es-MX" sz="1600" dirty="0">
                <a:latin typeface="Century Gothic" panose="020B0502020202020204" pitchFamily="34" charset="0"/>
              </a:rPr>
              <a:t>:</a:t>
            </a:r>
          </a:p>
          <a:p>
            <a:pPr marL="179388" indent="-179388" algn="just">
              <a:buFont typeface="Arial" pitchFamily="34" charset="0"/>
              <a:buChar char="•"/>
            </a:pPr>
            <a:endParaRPr lang="es-MX" sz="1000" dirty="0">
              <a:latin typeface="Century Gothic" panose="020B0502020202020204" pitchFamily="34" charset="0"/>
            </a:endParaRPr>
          </a:p>
          <a:p>
            <a:pPr marL="636588" lvl="1" indent="-179388" algn="just">
              <a:buFont typeface="Arial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Es un</a:t>
            </a:r>
            <a:r>
              <a:rPr lang="es-MX" sz="1600" b="1" u="sng" dirty="0">
                <a:latin typeface="Century Gothic" panose="020B0502020202020204" pitchFamily="34" charset="0"/>
              </a:rPr>
              <a:t> instrumento de política ambiental</a:t>
            </a:r>
            <a:r>
              <a:rPr lang="es-MX" sz="1600" dirty="0">
                <a:latin typeface="Century Gothic" panose="020B0502020202020204" pitchFamily="34" charset="0"/>
              </a:rPr>
              <a:t>  de tipo</a:t>
            </a:r>
            <a:r>
              <a:rPr lang="es-MX" sz="1600" b="1" u="sng" dirty="0">
                <a:latin typeface="Century Gothic" panose="020B0502020202020204" pitchFamily="34" charset="0"/>
              </a:rPr>
              <a:t> preventivo y de carácter obligatorio , </a:t>
            </a:r>
            <a:r>
              <a:rPr lang="es-MX" sz="1600" dirty="0">
                <a:latin typeface="Century Gothic" panose="020B0502020202020204" pitchFamily="34" charset="0"/>
              </a:rPr>
              <a:t>es decir se requiere de la </a:t>
            </a:r>
            <a:r>
              <a:rPr lang="es-MX" sz="1600" b="1" u="sng" dirty="0">
                <a:latin typeface="Century Gothic" panose="020B0502020202020204" pitchFamily="34" charset="0"/>
              </a:rPr>
              <a:t>autorización previa </a:t>
            </a:r>
            <a:r>
              <a:rPr lang="es-MX" sz="1600" dirty="0">
                <a:latin typeface="Century Gothic" panose="020B0502020202020204" pitchFamily="34" charset="0"/>
              </a:rPr>
              <a:t> para llevar a cabo cualquier obra o actividad.</a:t>
            </a:r>
          </a:p>
          <a:p>
            <a:pPr marL="636588" lvl="1" indent="-179388" algn="just">
              <a:buFont typeface="Arial" pitchFamily="34" charset="0"/>
              <a:buChar char="•"/>
            </a:pPr>
            <a:endParaRPr lang="es-MX" sz="1600" dirty="0">
              <a:latin typeface="Century Gothic" panose="020B0502020202020204" pitchFamily="34" charset="0"/>
            </a:endParaRPr>
          </a:p>
          <a:p>
            <a:pPr marL="636588" lvl="1" indent="-179388" algn="just">
              <a:buFont typeface="Arial" pitchFamily="34" charset="0"/>
              <a:buChar char="•"/>
            </a:pPr>
            <a:r>
              <a:rPr lang="es-ES_tradnl" sz="1600" dirty="0">
                <a:latin typeface="Century Gothic" panose="020B0502020202020204" pitchFamily="34" charset="0"/>
              </a:rPr>
              <a:t>Es un </a:t>
            </a:r>
            <a:r>
              <a:rPr lang="es-ES_tradnl" sz="1600" b="1" u="sng" dirty="0">
                <a:latin typeface="Century Gothic" panose="020B0502020202020204" pitchFamily="34" charset="0"/>
              </a:rPr>
              <a:t>procedimiento jurídico administrativo </a:t>
            </a:r>
            <a:r>
              <a:rPr lang="es-ES_tradnl" sz="1600" dirty="0">
                <a:latin typeface="Century Gothic" panose="020B0502020202020204" pitchFamily="34" charset="0"/>
              </a:rPr>
              <a:t>para el solo efecto de </a:t>
            </a:r>
            <a:r>
              <a:rPr lang="es-ES_tradnl" sz="1600" b="1" u="sng" dirty="0">
                <a:latin typeface="Century Gothic" panose="020B0502020202020204" pitchFamily="34" charset="0"/>
              </a:rPr>
              <a:t>permitir o negar</a:t>
            </a:r>
            <a:r>
              <a:rPr lang="es-ES_tradnl" sz="1600" dirty="0">
                <a:latin typeface="Century Gothic" panose="020B0502020202020204" pitchFamily="34" charset="0"/>
              </a:rPr>
              <a:t>  la posibilidad jurídica de su realización, mediante la determinación de la </a:t>
            </a:r>
            <a:r>
              <a:rPr lang="es-ES_tradnl" sz="1600" b="1" u="sng" dirty="0">
                <a:latin typeface="Century Gothic" panose="020B0502020202020204" pitchFamily="34" charset="0"/>
              </a:rPr>
              <a:t>viabilidad ambiental</a:t>
            </a:r>
            <a:r>
              <a:rPr lang="es-ES_tradnl" sz="1600" dirty="0">
                <a:latin typeface="Century Gothic" panose="020B0502020202020204" pitchFamily="34" charset="0"/>
              </a:rPr>
              <a:t> de un proyecto productivo, de servicio y de desarrollo.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9956"/>
            <a:ext cx="3141406" cy="16480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406" y="5185872"/>
            <a:ext cx="3111911" cy="16722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317" y="5185872"/>
            <a:ext cx="2890684" cy="16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7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85291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r>
              <a:rPr lang="es-MX" dirty="0"/>
              <a:t>RETOS DE LOS INVERSIONISTAS EN PROYECTOS DE </a:t>
            </a:r>
          </a:p>
          <a:p>
            <a:r>
              <a:rPr lang="es-MX" dirty="0"/>
              <a:t>INFRAESTRUCTURA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51520" y="1546054"/>
            <a:ext cx="86409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17938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b="1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Compatibilidad y congruencia 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en las trayectorias y sitios con la superficie de 25,387,972 hectáreas de </a:t>
            </a:r>
            <a:r>
              <a:rPr lang="es-MX" sz="1600" b="1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Áreas Naturales Protegidas 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en relación a </a:t>
            </a:r>
            <a:r>
              <a:rPr lang="es-MX" sz="1600" b="1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planes de manejo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.</a:t>
            </a:r>
          </a:p>
          <a:p>
            <a:pPr marL="449263" indent="-17938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b="1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Congruencia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 con los </a:t>
            </a:r>
            <a:r>
              <a:rPr lang="es-MX" sz="1600" b="1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criterios ecológicos 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establecidos en las </a:t>
            </a:r>
            <a:r>
              <a:rPr lang="es-MX" sz="1600" dirty="0" err="1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UGA´s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 de los </a:t>
            </a:r>
            <a:r>
              <a:rPr lang="es-MX" sz="1600" b="1" dirty="0" err="1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POET´s</a:t>
            </a:r>
            <a:r>
              <a:rPr lang="es-MX" sz="1600" b="1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 y </a:t>
            </a:r>
            <a:r>
              <a:rPr lang="es-MX" sz="1600" b="1" dirty="0" err="1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PDU´s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, restrictivos a la instalación de infraestructura, cambios de uso de suelo, áreas conservación de flora y fauna.</a:t>
            </a:r>
          </a:p>
          <a:p>
            <a:pPr marL="449263" indent="-17938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b="1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Compatibilidad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 entre los </a:t>
            </a:r>
            <a:r>
              <a:rPr lang="es-MX" sz="1600" b="1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mapas y vientos y las rutas de migración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, anidación y reproducción de </a:t>
            </a:r>
            <a:r>
              <a:rPr lang="es-MX" sz="1600" b="1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fauna voladora 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(mariposa monarca, aves, libélulas y murciélagos, entre otros.).</a:t>
            </a:r>
          </a:p>
          <a:p>
            <a:pPr marL="449263" indent="-17938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b="1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Privilegiar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 la inversión en el uso de </a:t>
            </a:r>
            <a:r>
              <a:rPr lang="es-MX" sz="1600" b="1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tecnologías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 que transiten a una economía </a:t>
            </a:r>
            <a:r>
              <a:rPr lang="es-MX" sz="1600" b="1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baja en emisiones de CO2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  o que mitiguen el crecimiento de las mismas.</a:t>
            </a:r>
          </a:p>
          <a:p>
            <a:pPr marL="449263" indent="-17938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600" b="1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Compatibilidad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 con las superficie de los </a:t>
            </a:r>
            <a:r>
              <a:rPr lang="es-MX" sz="1600" b="1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515, 558 km</a:t>
            </a:r>
            <a:r>
              <a:rPr lang="es-MX" sz="1600" b="1" baseline="30000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2</a:t>
            </a:r>
            <a:r>
              <a:rPr lang="es-MX" sz="1600" b="1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 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de las </a:t>
            </a:r>
            <a:r>
              <a:rPr lang="es-MX" sz="1600" b="1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Regiones Prioritarias Terrestres</a:t>
            </a:r>
            <a:r>
              <a:rPr lang="es-MX" sz="1600" dirty="0">
                <a:solidFill>
                  <a:srgbClr val="000000"/>
                </a:solidFill>
                <a:latin typeface="Century Gothic" panose="020B0502020202020204" pitchFamily="34" charset="0"/>
                <a:cs typeface="Century Gothic"/>
              </a:rPr>
              <a:t> para la conservación de la biodiversidad en México. 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pic>
        <p:nvPicPr>
          <p:cNvPr id="4" name="Picture 2" descr="https://encrypted-tbn1.gstatic.com/images?q=tbn:ANd9GcSy7bxNIZK4z6homA9Wclptv-4GVxlsSxAWvRKOgMo8_zNOZgH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69564"/>
            <a:ext cx="2728452" cy="1432680"/>
          </a:xfrm>
          <a:prstGeom prst="rect">
            <a:avLst/>
          </a:prstGeom>
          <a:noFill/>
        </p:spPr>
      </p:pic>
      <p:pic>
        <p:nvPicPr>
          <p:cNvPr id="5" name="Picture 4" descr="https://encrypted-tbn1.gstatic.com/images?q=tbn:ANd9GcQm2lTPqueyoH5dKYWFZXX7JsXNs2vwWi4W1b_AF6RP7gjACHK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8348" y="5530644"/>
            <a:ext cx="3205141" cy="1371599"/>
          </a:xfrm>
          <a:prstGeom prst="rect">
            <a:avLst/>
          </a:prstGeom>
          <a:noFill/>
        </p:spPr>
      </p:pic>
      <p:pic>
        <p:nvPicPr>
          <p:cNvPr id="6" name="Picture 4" descr="caletasrivieramay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728451" y="5462190"/>
            <a:ext cx="3347884" cy="1447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8138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85291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r>
              <a:rPr lang="es-MX" dirty="0"/>
              <a:t>RETOS Y TENDENCIAS HACIA LA MEJORA DEL PEIA</a:t>
            </a:r>
          </a:p>
        </p:txBody>
      </p:sp>
      <p:sp>
        <p:nvSpPr>
          <p:cNvPr id="3" name="Marcador de contenido 5">
            <a:extLst>
              <a:ext uri="{FF2B5EF4-FFF2-40B4-BE49-F238E27FC236}">
                <a16:creationId xmlns:a16="http://schemas.microsoft.com/office/drawing/2014/main" id="{A99C6F59-F164-47D7-A627-5FDD0BA2C91A}"/>
              </a:ext>
            </a:extLst>
          </p:cNvPr>
          <p:cNvSpPr txBox="1">
            <a:spLocks/>
          </p:cNvSpPr>
          <p:nvPr/>
        </p:nvSpPr>
        <p:spPr bwMode="auto">
          <a:xfrm>
            <a:off x="143366" y="1340837"/>
            <a:ext cx="6455401" cy="498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400" b="1" dirty="0">
                <a:latin typeface="Century Gothic" panose="020B0502020202020204" pitchFamily="34" charset="0"/>
              </a:rPr>
              <a:t>Actualizar</a:t>
            </a:r>
            <a:r>
              <a:rPr lang="es-MX" sz="1400" dirty="0">
                <a:latin typeface="Century Gothic" panose="020B0502020202020204" pitchFamily="34" charset="0"/>
              </a:rPr>
              <a:t> el </a:t>
            </a:r>
            <a:r>
              <a:rPr lang="es-MX" sz="1400" b="1" dirty="0">
                <a:latin typeface="Century Gothic" panose="020B0502020202020204" pitchFamily="34" charset="0"/>
              </a:rPr>
              <a:t>marco regulatorio </a:t>
            </a:r>
            <a:r>
              <a:rPr lang="es-MX" sz="1400" dirty="0">
                <a:latin typeface="Century Gothic" panose="020B0502020202020204" pitchFamily="34" charset="0"/>
              </a:rPr>
              <a:t>en materia de Evaluación del Impacto Ambiental para que este acorde a la legislación actual y a las prioridades del país.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400" b="1" dirty="0">
                <a:latin typeface="Century Gothic" panose="020B0502020202020204" pitchFamily="34" charset="0"/>
              </a:rPr>
              <a:t>Modernización</a:t>
            </a:r>
            <a:r>
              <a:rPr lang="es-MX" sz="1400" dirty="0">
                <a:latin typeface="Century Gothic" panose="020B0502020202020204" pitchFamily="34" charset="0"/>
              </a:rPr>
              <a:t> del proceso técnico- Administrativo de la Evaluación de Impacto Ambiental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400" b="1" dirty="0">
                <a:latin typeface="Century Gothic" panose="020B0502020202020204" pitchFamily="34" charset="0"/>
              </a:rPr>
              <a:t>Mejoramiento</a:t>
            </a:r>
            <a:r>
              <a:rPr lang="es-MX" sz="1400" dirty="0">
                <a:latin typeface="Century Gothic" panose="020B0502020202020204" pitchFamily="34" charset="0"/>
              </a:rPr>
              <a:t> de los </a:t>
            </a:r>
            <a:r>
              <a:rPr lang="es-MX" sz="1400" b="1" dirty="0">
                <a:latin typeface="Century Gothic" panose="020B0502020202020204" pitchFamily="34" charset="0"/>
              </a:rPr>
              <a:t>esquemas</a:t>
            </a:r>
            <a:r>
              <a:rPr lang="es-MX" sz="1400" dirty="0">
                <a:latin typeface="Century Gothic" panose="020B0502020202020204" pitchFamily="34" charset="0"/>
              </a:rPr>
              <a:t> de </a:t>
            </a:r>
            <a:r>
              <a:rPr lang="es-MX" sz="1400" b="1" dirty="0">
                <a:latin typeface="Century Gothic" panose="020B0502020202020204" pitchFamily="34" charset="0"/>
              </a:rPr>
              <a:t>transparencia y participación </a:t>
            </a:r>
            <a:r>
              <a:rPr lang="es-MX" sz="1400" dirty="0">
                <a:latin typeface="Century Gothic" panose="020B0502020202020204" pitchFamily="34" charset="0"/>
              </a:rPr>
              <a:t>ciudadana en el proceso de la Evaluación del Impacto Ambiental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Construcción de </a:t>
            </a:r>
            <a:r>
              <a:rPr lang="es-MX" sz="1400" b="1" dirty="0">
                <a:latin typeface="Century Gothic" panose="020B0502020202020204" pitchFamily="34" charset="0"/>
              </a:rPr>
              <a:t>sistemas</a:t>
            </a:r>
            <a:r>
              <a:rPr lang="es-MX" sz="1400" dirty="0">
                <a:latin typeface="Century Gothic" panose="020B0502020202020204" pitchFamily="34" charset="0"/>
              </a:rPr>
              <a:t> de </a:t>
            </a:r>
            <a:r>
              <a:rPr lang="es-MX" sz="1400" b="1" dirty="0">
                <a:latin typeface="Century Gothic" panose="020B0502020202020204" pitchFamily="34" charset="0"/>
              </a:rPr>
              <a:t>información</a:t>
            </a:r>
            <a:r>
              <a:rPr lang="es-MX" sz="1400" dirty="0">
                <a:latin typeface="Century Gothic" panose="020B0502020202020204" pitchFamily="34" charset="0"/>
              </a:rPr>
              <a:t> más </a:t>
            </a:r>
            <a:r>
              <a:rPr lang="es-MX" sz="1400" b="1" dirty="0">
                <a:latin typeface="Century Gothic" panose="020B0502020202020204" pitchFamily="34" charset="0"/>
              </a:rPr>
              <a:t>robustos y confiables </a:t>
            </a:r>
            <a:r>
              <a:rPr lang="es-MX" sz="1400" dirty="0">
                <a:latin typeface="Century Gothic" panose="020B0502020202020204" pitchFamily="34" charset="0"/>
              </a:rPr>
              <a:t>que brinden datos en materia de impacto ambiental para la toma de decisiones (</a:t>
            </a:r>
            <a:r>
              <a:rPr lang="es-MX" sz="1400" b="1" dirty="0">
                <a:latin typeface="Century Gothic" panose="020B0502020202020204" pitchFamily="34" charset="0"/>
              </a:rPr>
              <a:t>SIGEIA</a:t>
            </a:r>
            <a:r>
              <a:rPr lang="es-MX" sz="1400" dirty="0">
                <a:latin typeface="Century Gothic" panose="020B0502020202020204" pitchFamily="34" charset="0"/>
              </a:rPr>
              <a:t>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400" dirty="0">
                <a:latin typeface="Century Gothic" panose="020B0502020202020204" pitchFamily="34" charset="0"/>
              </a:rPr>
              <a:t>Lograr que la </a:t>
            </a:r>
            <a:r>
              <a:rPr lang="es-MX" sz="1400" b="1" dirty="0">
                <a:latin typeface="Century Gothic" panose="020B0502020202020204" pitchFamily="34" charset="0"/>
              </a:rPr>
              <a:t>gestión administrativa </a:t>
            </a:r>
            <a:r>
              <a:rPr lang="es-MX" sz="1400" dirty="0">
                <a:latin typeface="Century Gothic" panose="020B0502020202020204" pitchFamily="34" charset="0"/>
              </a:rPr>
              <a:t>en materia de Impacto Ambiental se lleve a cabo de forma </a:t>
            </a:r>
            <a:r>
              <a:rPr lang="es-MX" sz="1400" b="1" dirty="0">
                <a:latin typeface="Century Gothic" panose="020B0502020202020204" pitchFamily="34" charset="0"/>
              </a:rPr>
              <a:t>sistematizada</a:t>
            </a:r>
            <a:r>
              <a:rPr lang="es-MX" sz="1400" dirty="0">
                <a:latin typeface="Century Gothic" panose="020B0502020202020204" pitchFamily="34" charset="0"/>
              </a:rPr>
              <a:t> mediante trámites electrónicos conforme a la estrategia de Gobierno Digital del Gobierno de la República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400" b="1" dirty="0">
                <a:latin typeface="Century Gothic" panose="020B0502020202020204" pitchFamily="34" charset="0"/>
              </a:rPr>
              <a:t>Desarrollo</a:t>
            </a:r>
            <a:r>
              <a:rPr lang="es-MX" sz="1400" dirty="0">
                <a:latin typeface="Century Gothic" panose="020B0502020202020204" pitchFamily="34" charset="0"/>
              </a:rPr>
              <a:t> y aplicación de </a:t>
            </a:r>
            <a:r>
              <a:rPr lang="es-MX" sz="1400" b="1" dirty="0">
                <a:latin typeface="Century Gothic" panose="020B0502020202020204" pitchFamily="34" charset="0"/>
              </a:rPr>
              <a:t>Criterios</a:t>
            </a:r>
            <a:r>
              <a:rPr lang="es-MX" sz="1400" dirty="0">
                <a:latin typeface="Century Gothic" panose="020B0502020202020204" pitchFamily="34" charset="0"/>
              </a:rPr>
              <a:t> </a:t>
            </a:r>
            <a:r>
              <a:rPr lang="es-MX" sz="1400" b="1" dirty="0">
                <a:latin typeface="Century Gothic" panose="020B0502020202020204" pitchFamily="34" charset="0"/>
              </a:rPr>
              <a:t>homologados</a:t>
            </a:r>
            <a:r>
              <a:rPr lang="es-MX" sz="1400" dirty="0">
                <a:latin typeface="Century Gothic" panose="020B0502020202020204" pitchFamily="34" charset="0"/>
              </a:rPr>
              <a:t> del PEIA a nivel federal (DGIRA-Delegaciones).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400" b="1" dirty="0">
                <a:latin typeface="Century Gothic" panose="020B0502020202020204" pitchFamily="34" charset="0"/>
              </a:rPr>
              <a:t>Fortalecimiento</a:t>
            </a:r>
            <a:r>
              <a:rPr lang="es-MX" sz="1400" dirty="0">
                <a:latin typeface="Century Gothic" panose="020B0502020202020204" pitchFamily="34" charset="0"/>
              </a:rPr>
              <a:t> de la coordinación-comunicación </a:t>
            </a:r>
            <a:r>
              <a:rPr lang="es-MX" sz="1400" b="1" dirty="0">
                <a:latin typeface="Century Gothic" panose="020B0502020202020204" pitchFamily="34" charset="0"/>
              </a:rPr>
              <a:t>SEMARNAT - PROFEPA</a:t>
            </a:r>
            <a:r>
              <a:rPr lang="es-MX" sz="1400" dirty="0">
                <a:latin typeface="Century Gothic" panose="020B0502020202020204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s-ES" sz="1400" b="1" dirty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s-ES" sz="1400" b="1" dirty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s-ES" sz="1400" b="1" i="1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 descr="https://encrypted-tbn2.gstatic.com/images?q=tbn:ANd9GcQ7zh9FncQ3tXbdobDUHBfwaPsg_6KS81Kl0p59QzLaJ2nABHW2">
            <a:hlinkClick r:id="rId2"/>
            <a:extLst>
              <a:ext uri="{FF2B5EF4-FFF2-40B4-BE49-F238E27FC236}">
                <a16:creationId xmlns:a16="http://schemas.microsoft.com/office/drawing/2014/main" id="{B5107A81-9F68-4AEB-A7E8-7F9D5BF3A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7256" y="4686253"/>
            <a:ext cx="2456566" cy="1756355"/>
          </a:xfrm>
          <a:prstGeom prst="rect">
            <a:avLst/>
          </a:prstGeom>
          <a:noFill/>
        </p:spPr>
      </p:pic>
      <p:pic>
        <p:nvPicPr>
          <p:cNvPr id="5" name="Picture 4" descr="https://encrypted-tbn2.gstatic.com/images?q=tbn:ANd9GcRn-SnDkrRf1vLBiTgxdVkuG10ACNTn7G8ZgHmd41rhSfFE7N1hIw">
            <a:hlinkClick r:id="rId4"/>
            <a:extLst>
              <a:ext uri="{FF2B5EF4-FFF2-40B4-BE49-F238E27FC236}">
                <a16:creationId xmlns:a16="http://schemas.microsoft.com/office/drawing/2014/main" id="{986EE125-F68D-4A5D-94F9-110075693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075" y="1274808"/>
            <a:ext cx="2456745" cy="1799708"/>
          </a:xfrm>
          <a:prstGeom prst="rect">
            <a:avLst/>
          </a:prstGeom>
          <a:noFill/>
        </p:spPr>
      </p:pic>
      <p:pic>
        <p:nvPicPr>
          <p:cNvPr id="6" name="Picture 6" descr="http://mexico.cnn.com/media/2010/12/01/manglar.jpg">
            <a:hlinkClick r:id="rId6"/>
            <a:extLst>
              <a:ext uri="{FF2B5EF4-FFF2-40B4-BE49-F238E27FC236}">
                <a16:creationId xmlns:a16="http://schemas.microsoft.com/office/drawing/2014/main" id="{C5F92BB7-E7BB-4430-811E-6543BB6E9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7254" y="3074516"/>
            <a:ext cx="2456567" cy="1690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01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85291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r>
              <a:rPr lang="es-MX" dirty="0"/>
              <a:t>ESTADÍSTICAS DE PROYECTOS SOMETIDOS AL PEIA DEL SECTOR ENERGÍA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FB69E7-F8BF-4830-907A-366328BD6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60802"/>
            <a:ext cx="8640959" cy="51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55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85291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r>
              <a:rPr lang="es-MX" dirty="0"/>
              <a:t>ESTADÍSTICAS DE PROYECTOS SOMETIDOS AL PEIA DEL SECTOR ENERGÍA POR SUBASTAS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84FC44-4939-4B56-842D-70F547918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64041"/>
            <a:ext cx="8640960" cy="50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25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85291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r>
              <a:rPr lang="es-MX" dirty="0"/>
              <a:t>ESTADÍSTICAS DE PROYECTOS SOMETIDOS AL PEIA DEL SECTOR ENERGÍA POR SUBASTAS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F2CC2F-83D9-4195-A6D8-50ACA3B27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68176"/>
            <a:ext cx="8640960" cy="51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36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85291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r>
              <a:rPr lang="es-MX" dirty="0"/>
              <a:t>ESTADÍSTICAS DE PROYECTOS SOMETIDOS AL PEIA DEL SECTOR ENERGÍA POR SUBASTAS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BEA124-14C8-4494-8BCB-558C4F92F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61826"/>
            <a:ext cx="8640960" cy="500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62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áfico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0813"/>
            <a:ext cx="8640960" cy="473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CuadroTexto"/>
          <p:cNvSpPr txBox="1"/>
          <p:nvPr/>
        </p:nvSpPr>
        <p:spPr>
          <a:xfrm>
            <a:off x="251520" y="85291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r>
              <a:rPr lang="es-MX" dirty="0"/>
              <a:t>ESTADÍSTICAS DE PROYECTOS DE GENERACIÓN DE ENERGIA SOMETIDOS AL PEIA  </a:t>
            </a:r>
          </a:p>
        </p:txBody>
      </p:sp>
    </p:spTree>
    <p:extLst>
      <p:ext uri="{BB962C8B-B14F-4D97-AF65-F5344CB8AC3E}">
        <p14:creationId xmlns:p14="http://schemas.microsoft.com/office/powerpoint/2010/main" val="1632903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áfico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6" y="1666568"/>
            <a:ext cx="8740233" cy="497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CuadroTexto"/>
          <p:cNvSpPr txBox="1"/>
          <p:nvPr/>
        </p:nvSpPr>
        <p:spPr>
          <a:xfrm>
            <a:off x="251520" y="85291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r>
              <a:rPr lang="es-MX" dirty="0"/>
              <a:t>ESTADÍSTICAS DE PROYECTOS DE GENERACIÓN DE ENERGIA SOMETIDOS AL PEIA  </a:t>
            </a:r>
          </a:p>
        </p:txBody>
      </p:sp>
    </p:spTree>
    <p:extLst>
      <p:ext uri="{BB962C8B-B14F-4D97-AF65-F5344CB8AC3E}">
        <p14:creationId xmlns:p14="http://schemas.microsoft.com/office/powerpoint/2010/main" val="1356150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6568"/>
            <a:ext cx="8640960" cy="49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CuadroTexto"/>
          <p:cNvSpPr txBox="1"/>
          <p:nvPr/>
        </p:nvSpPr>
        <p:spPr>
          <a:xfrm>
            <a:off x="251520" y="85291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r>
              <a:rPr lang="es-MX" dirty="0"/>
              <a:t>ESTADÍSTICAS DE PROYECTOS DE GENERACIÓN DE ENERGIA SOMETIDOS AL PEIA  </a:t>
            </a:r>
          </a:p>
        </p:txBody>
      </p:sp>
    </p:spTree>
    <p:extLst>
      <p:ext uri="{BB962C8B-B14F-4D97-AF65-F5344CB8AC3E}">
        <p14:creationId xmlns:p14="http://schemas.microsoft.com/office/powerpoint/2010/main" val="3665971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29841" y="457200"/>
            <a:ext cx="2949178" cy="1600200"/>
          </a:xfrm>
        </p:spPr>
        <p:txBody>
          <a:bodyPr/>
          <a:lstStyle/>
          <a:p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4294967295"/>
          </p:nvPr>
        </p:nvSpPr>
        <p:spPr>
          <a:xfrm>
            <a:off x="3887391" y="987426"/>
            <a:ext cx="4629150" cy="4873625"/>
          </a:xfrm>
        </p:spPr>
      </p:sp>
      <p:sp>
        <p:nvSpPr>
          <p:cNvPr id="4" name="Marcador de texto 3"/>
          <p:cNvSpPr>
            <a:spLocks noGrp="1"/>
          </p:cNvSpPr>
          <p:nvPr>
            <p:ph type="body" sz="half" idx="4294967295"/>
          </p:nvPr>
        </p:nvSpPr>
        <p:spPr>
          <a:xfrm>
            <a:off x="629841" y="2057400"/>
            <a:ext cx="2949178" cy="3811588"/>
          </a:xfrm>
        </p:spPr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07F3B2-D26F-3245-8F31-B76D068BE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7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85291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dirty="0">
                <a:latin typeface="Century Gothic" pitchFamily="34" charset="0"/>
              </a:rPr>
              <a:t>NATURALEZA JURIDICA DEL PEIA</a:t>
            </a:r>
          </a:p>
        </p:txBody>
      </p:sp>
      <p:sp>
        <p:nvSpPr>
          <p:cNvPr id="13" name="10 Rectángulo">
            <a:extLst>
              <a:ext uri="{FF2B5EF4-FFF2-40B4-BE49-F238E27FC236}">
                <a16:creationId xmlns:a16="http://schemas.microsoft.com/office/drawing/2014/main" id="{E3A27F60-D413-4D1F-A440-D868EC96894B}"/>
              </a:ext>
            </a:extLst>
          </p:cNvPr>
          <p:cNvSpPr/>
          <p:nvPr/>
        </p:nvSpPr>
        <p:spPr>
          <a:xfrm>
            <a:off x="251520" y="1326311"/>
            <a:ext cx="8640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500" dirty="0">
                <a:latin typeface="Century Gothic" panose="020B0502020202020204" pitchFamily="34" charset="0"/>
              </a:rPr>
              <a:t>Es la acción que le compete a la </a:t>
            </a:r>
            <a:r>
              <a:rPr lang="es-ES_tradnl" sz="1500" b="1" u="sng" dirty="0">
                <a:latin typeface="Century Gothic" panose="020B0502020202020204" pitchFamily="34" charset="0"/>
              </a:rPr>
              <a:t>autoridad con capacidad jurídica </a:t>
            </a:r>
            <a:r>
              <a:rPr lang="es-ES_tradnl" sz="1500" dirty="0">
                <a:latin typeface="Century Gothic" panose="020B0502020202020204" pitchFamily="34" charset="0"/>
              </a:rPr>
              <a:t>para </a:t>
            </a:r>
            <a:r>
              <a:rPr lang="es-ES_tradnl" sz="1500" b="1" u="sng" dirty="0">
                <a:latin typeface="Century Gothic" panose="020B0502020202020204" pitchFamily="34" charset="0"/>
              </a:rPr>
              <a:t>autorizar o negar</a:t>
            </a:r>
            <a:r>
              <a:rPr lang="es-ES_tradnl" sz="1500" dirty="0">
                <a:latin typeface="Century Gothic" panose="020B0502020202020204" pitchFamily="34" charset="0"/>
              </a:rPr>
              <a:t> la realización de las obras y actividades que puedan producir </a:t>
            </a:r>
            <a:r>
              <a:rPr lang="es-ES_tradnl" sz="1500" b="1" u="sng" dirty="0">
                <a:latin typeface="Century Gothic" panose="020B0502020202020204" pitchFamily="34" charset="0"/>
              </a:rPr>
              <a:t>desequilibrios ecológicos o rebasar los limites y condiciones</a:t>
            </a:r>
            <a:r>
              <a:rPr lang="es-ES_tradnl" sz="1500" dirty="0">
                <a:latin typeface="Century Gothic" panose="020B0502020202020204" pitchFamily="34" charset="0"/>
              </a:rPr>
              <a:t> que se establezcan en las disposiciones complementarias de la Ley. En la resolución debe considerar:</a:t>
            </a:r>
          </a:p>
          <a:p>
            <a:pPr algn="just"/>
            <a:endParaRPr lang="es-ES_tradnl" sz="1500" dirty="0">
              <a:latin typeface="Century Gothic" panose="020B0502020202020204" pitchFamily="34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es-MX" sz="1500" dirty="0">
                <a:latin typeface="Century Gothic" panose="020B0502020202020204" pitchFamily="34" charset="0"/>
              </a:rPr>
              <a:t>Criterios y lineamientos ambientales en materia de:</a:t>
            </a:r>
          </a:p>
          <a:p>
            <a:pPr marL="400050" indent="-400050" algn="just">
              <a:buFont typeface="+mj-lt"/>
              <a:buAutoNum type="romanUcPeriod"/>
            </a:pPr>
            <a:endParaRPr lang="es-MX" sz="1500" dirty="0">
              <a:latin typeface="Century Gothic" panose="020B0502020202020204" pitchFamily="34" charset="0"/>
            </a:endParaRPr>
          </a:p>
          <a:p>
            <a:pPr marL="857250" lvl="1" indent="-400050" algn="just">
              <a:buFont typeface="Wingdings" pitchFamily="2" charset="2"/>
              <a:buChar char="ü"/>
            </a:pPr>
            <a:r>
              <a:rPr lang="es-MX" sz="1500" dirty="0">
                <a:latin typeface="Century Gothic" panose="020B0502020202020204" pitchFamily="34" charset="0"/>
              </a:rPr>
              <a:t>Programas de Ordenamiento Ecológico del Territorio regionales y municipales.</a:t>
            </a:r>
          </a:p>
          <a:p>
            <a:pPr marL="857250" lvl="1" indent="-400050" algn="just">
              <a:buFont typeface="Wingdings" pitchFamily="2" charset="2"/>
              <a:buChar char="ü"/>
            </a:pPr>
            <a:r>
              <a:rPr lang="es-MX" sz="1500" dirty="0">
                <a:latin typeface="Century Gothic" panose="020B0502020202020204" pitchFamily="34" charset="0"/>
              </a:rPr>
              <a:t>Programas o Planes de Desarrollo Urbano.</a:t>
            </a:r>
          </a:p>
          <a:p>
            <a:pPr marL="857250" lvl="1" indent="-400050" algn="just">
              <a:buFont typeface="Wingdings" pitchFamily="2" charset="2"/>
              <a:buChar char="ü"/>
            </a:pPr>
            <a:r>
              <a:rPr lang="es-MX" sz="1500" dirty="0">
                <a:latin typeface="Century Gothic" panose="020B0502020202020204" pitchFamily="34" charset="0"/>
              </a:rPr>
              <a:t>Decretos y planes de manejo de Áreas Naturales Protegidas.</a:t>
            </a:r>
          </a:p>
          <a:p>
            <a:pPr marL="857250" lvl="1" indent="-400050" algn="just">
              <a:buFont typeface="Wingdings" pitchFamily="2" charset="2"/>
              <a:buChar char="ü"/>
            </a:pPr>
            <a:r>
              <a:rPr lang="es-MX" sz="1500" dirty="0">
                <a:latin typeface="Century Gothic" panose="020B0502020202020204" pitchFamily="34" charset="0"/>
              </a:rPr>
              <a:t>Decretos de disponibilidad, uso y aprovechamiento de recursos hidráulicos superficiales y subterráneos.</a:t>
            </a:r>
          </a:p>
          <a:p>
            <a:pPr marL="400050" indent="-400050" algn="just">
              <a:buFont typeface="+mj-lt"/>
              <a:buAutoNum type="romanUcPeriod"/>
            </a:pPr>
            <a:endParaRPr lang="es-MX" sz="1500" dirty="0">
              <a:latin typeface="Century Gothic" panose="020B0502020202020204" pitchFamily="34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es-MX" sz="1500" dirty="0">
                <a:latin typeface="Century Gothic" panose="020B0502020202020204" pitchFamily="34" charset="0"/>
              </a:rPr>
              <a:t>El </a:t>
            </a:r>
            <a:r>
              <a:rPr lang="es-MX" sz="1500" b="1" u="sng" dirty="0">
                <a:latin typeface="Century Gothic" panose="020B0502020202020204" pitchFamily="34" charset="0"/>
              </a:rPr>
              <a:t>conjunto de elementos que los conforman</a:t>
            </a:r>
            <a:r>
              <a:rPr lang="es-MX" sz="1500" dirty="0">
                <a:latin typeface="Century Gothic" panose="020B0502020202020204" pitchFamily="34" charset="0"/>
              </a:rPr>
              <a:t>, y no únicamente los recursos que fuesen objeto de aprovechamiento o afectación.</a:t>
            </a:r>
          </a:p>
          <a:p>
            <a:pPr marL="400050" indent="-400050" algn="just">
              <a:buFont typeface="+mj-lt"/>
              <a:buAutoNum type="romanUcPeriod"/>
            </a:pPr>
            <a:endParaRPr lang="es-MX" sz="1500" dirty="0">
              <a:latin typeface="Century Gothic" panose="020B0502020202020204" pitchFamily="34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es-MX" sz="1500" dirty="0">
                <a:latin typeface="Century Gothic" panose="020B0502020202020204" pitchFamily="34" charset="0"/>
              </a:rPr>
              <a:t>La utilización de los recursos naturales en forma que se respete la </a:t>
            </a:r>
            <a:r>
              <a:rPr lang="es-MX" sz="1500" b="1" u="sng" dirty="0">
                <a:latin typeface="Century Gothic" panose="020B0502020202020204" pitchFamily="34" charset="0"/>
              </a:rPr>
              <a:t>integridad funcional </a:t>
            </a:r>
            <a:r>
              <a:rPr lang="es-MX" sz="1500" dirty="0">
                <a:latin typeface="Century Gothic" panose="020B0502020202020204" pitchFamily="34" charset="0"/>
              </a:rPr>
              <a:t>y las </a:t>
            </a:r>
            <a:r>
              <a:rPr lang="es-MX" sz="1500" b="1" u="sng" dirty="0">
                <a:latin typeface="Century Gothic" panose="020B0502020202020204" pitchFamily="34" charset="0"/>
              </a:rPr>
              <a:t>capacidades de carga de los ecosistemas </a:t>
            </a:r>
            <a:r>
              <a:rPr lang="es-MX" sz="1500" dirty="0">
                <a:latin typeface="Century Gothic" panose="020B0502020202020204" pitchFamily="34" charset="0"/>
              </a:rPr>
              <a:t>de los que forman parte dichos recursos, por periodos indefinidos.</a:t>
            </a:r>
          </a:p>
          <a:p>
            <a:pPr marL="400050" indent="-400050" algn="just">
              <a:buFont typeface="+mj-lt"/>
              <a:buAutoNum type="romanUcPeriod"/>
            </a:pPr>
            <a:endParaRPr lang="es-MX" sz="1500" dirty="0">
              <a:latin typeface="Century Gothic" panose="020B0502020202020204" pitchFamily="34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es-MX" sz="1500" dirty="0">
                <a:latin typeface="Century Gothic" panose="020B0502020202020204" pitchFamily="34" charset="0"/>
              </a:rPr>
              <a:t>Decretos de conservación de vestigios arqueológicos o zonas con valor cultural y religioso, como parte integral del ambiente en el componente del paisaje.</a:t>
            </a:r>
          </a:p>
        </p:txBody>
      </p:sp>
    </p:spTree>
    <p:extLst>
      <p:ext uri="{BB962C8B-B14F-4D97-AF65-F5344CB8AC3E}">
        <p14:creationId xmlns:p14="http://schemas.microsoft.com/office/powerpoint/2010/main" val="315279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85291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r>
              <a:rPr lang="es-MX" dirty="0">
                <a:latin typeface="Century Gothic" pitchFamily="34" charset="0"/>
              </a:rPr>
              <a:t>PRINCIPIOS RECTORES DEL PROCEDIMIENTO DE EVALUACIÓN DE IMPACTO AMBIENTAL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167885"/>
            <a:ext cx="9144000" cy="60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2" name="10 Grupo">
            <a:extLst>
              <a:ext uri="{FF2B5EF4-FFF2-40B4-BE49-F238E27FC236}">
                <a16:creationId xmlns:a16="http://schemas.microsoft.com/office/drawing/2014/main" id="{5B6812F8-2E66-433A-BB5E-666B7F6599AE}"/>
              </a:ext>
            </a:extLst>
          </p:cNvPr>
          <p:cNvGrpSpPr/>
          <p:nvPr/>
        </p:nvGrpSpPr>
        <p:grpSpPr>
          <a:xfrm>
            <a:off x="176980" y="1190528"/>
            <a:ext cx="8801843" cy="4064000"/>
            <a:chOff x="44839" y="1835532"/>
            <a:chExt cx="8801843" cy="4064000"/>
          </a:xfrm>
        </p:grpSpPr>
        <p:graphicFrame>
          <p:nvGraphicFramePr>
            <p:cNvPr id="13" name="3 Diagrama">
              <a:extLst>
                <a:ext uri="{FF2B5EF4-FFF2-40B4-BE49-F238E27FC236}">
                  <a16:creationId xmlns:a16="http://schemas.microsoft.com/office/drawing/2014/main" id="{0523C468-474F-454F-AC73-27FC5A1A392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23746910"/>
                </p:ext>
              </p:extLst>
            </p:nvPr>
          </p:nvGraphicFramePr>
          <p:xfrm>
            <a:off x="1547664" y="1835532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4" name="9 Grupo">
              <a:extLst>
                <a:ext uri="{FF2B5EF4-FFF2-40B4-BE49-F238E27FC236}">
                  <a16:creationId xmlns:a16="http://schemas.microsoft.com/office/drawing/2014/main" id="{DCA27599-8B22-4AAE-8326-618EC410E7E3}"/>
                </a:ext>
              </a:extLst>
            </p:cNvPr>
            <p:cNvGrpSpPr/>
            <p:nvPr/>
          </p:nvGrpSpPr>
          <p:grpSpPr>
            <a:xfrm>
              <a:off x="44839" y="2457155"/>
              <a:ext cx="8801843" cy="3363431"/>
              <a:chOff x="44839" y="2466447"/>
              <a:chExt cx="8801843" cy="3363431"/>
            </a:xfrm>
          </p:grpSpPr>
          <p:sp>
            <p:nvSpPr>
              <p:cNvPr id="15" name="5 CuadroTexto">
                <a:extLst>
                  <a:ext uri="{FF2B5EF4-FFF2-40B4-BE49-F238E27FC236}">
                    <a16:creationId xmlns:a16="http://schemas.microsoft.com/office/drawing/2014/main" id="{05682F82-581C-44D6-80E9-783CF63D794E}"/>
                  </a:ext>
                </a:extLst>
              </p:cNvPr>
              <p:cNvSpPr txBox="1"/>
              <p:nvPr/>
            </p:nvSpPr>
            <p:spPr>
              <a:xfrm>
                <a:off x="251518" y="2466447"/>
                <a:ext cx="8424936" cy="30777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DERECHO A LA INFORMACIÓN</a:t>
                </a:r>
              </a:p>
            </p:txBody>
          </p:sp>
          <p:sp>
            <p:nvSpPr>
              <p:cNvPr id="16" name="6 CuadroTexto">
                <a:extLst>
                  <a:ext uri="{FF2B5EF4-FFF2-40B4-BE49-F238E27FC236}">
                    <a16:creationId xmlns:a16="http://schemas.microsoft.com/office/drawing/2014/main" id="{0A7FD782-BB1D-4DA3-9353-0559E92BF18B}"/>
                  </a:ext>
                </a:extLst>
              </p:cNvPr>
              <p:cNvSpPr txBox="1"/>
              <p:nvPr/>
            </p:nvSpPr>
            <p:spPr>
              <a:xfrm>
                <a:off x="251520" y="5522101"/>
                <a:ext cx="8424936" cy="307777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s-MX"/>
                </a:defPPr>
                <a:lvl1pPr algn="ctr">
                  <a:defRPr sz="1600" b="1">
                    <a:solidFill>
                      <a:schemeClr val="bg1"/>
                    </a:solidFill>
                    <a:latin typeface="Century Gothic" panose="020B0502020202020204" pitchFamily="34" charset="0"/>
                  </a:defRPr>
                </a:lvl1pPr>
              </a:lstStyle>
              <a:p>
                <a:r>
                  <a:rPr lang="es-MX" sz="1400" dirty="0"/>
                  <a:t>PARTICIPACIÓN PÚBLICA</a:t>
                </a:r>
              </a:p>
            </p:txBody>
          </p:sp>
          <p:sp>
            <p:nvSpPr>
              <p:cNvPr id="17" name="7 Rectángulo">
                <a:extLst>
                  <a:ext uri="{FF2B5EF4-FFF2-40B4-BE49-F238E27FC236}">
                    <a16:creationId xmlns:a16="http://schemas.microsoft.com/office/drawing/2014/main" id="{BC01DFDC-1A36-45C5-A133-C09013EBC16A}"/>
                  </a:ext>
                </a:extLst>
              </p:cNvPr>
              <p:cNvSpPr/>
              <p:nvPr/>
            </p:nvSpPr>
            <p:spPr>
              <a:xfrm>
                <a:off x="44839" y="3183053"/>
                <a:ext cx="2195736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400" dirty="0">
                    <a:latin typeface="Century Gothic" panose="020B0502020202020204" pitchFamily="34" charset="0"/>
                  </a:rPr>
                  <a:t>Es el mecanismo mediante el cual la Secretaría pone a disposición de la comunidad para que sea consultada la información de la Manifestación de Impacto Ambiental</a:t>
                </a:r>
              </a:p>
            </p:txBody>
          </p:sp>
          <p:sp>
            <p:nvSpPr>
              <p:cNvPr id="18" name="8 Rectángulo">
                <a:extLst>
                  <a:ext uri="{FF2B5EF4-FFF2-40B4-BE49-F238E27FC236}">
                    <a16:creationId xmlns:a16="http://schemas.microsoft.com/office/drawing/2014/main" id="{1B67BECD-2453-4BB3-B904-33310253A366}"/>
                  </a:ext>
                </a:extLst>
              </p:cNvPr>
              <p:cNvSpPr/>
              <p:nvPr/>
            </p:nvSpPr>
            <p:spPr>
              <a:xfrm>
                <a:off x="6974474" y="2940661"/>
                <a:ext cx="1872208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400" dirty="0">
                    <a:latin typeface="Century Gothic" panose="020B0502020202020204" pitchFamily="34" charset="0"/>
                  </a:rPr>
                  <a:t>Es el mecanismo mediante el cual la Secretaría por medio del promovente de a conocer a los miembros de la comunidad los aspectos técnicos y ambientales del proyecto.</a:t>
                </a:r>
              </a:p>
            </p:txBody>
          </p:sp>
        </p:grpSp>
      </p:grpSp>
      <p:sp>
        <p:nvSpPr>
          <p:cNvPr id="19" name="12 Flecha abajo">
            <a:extLst>
              <a:ext uri="{FF2B5EF4-FFF2-40B4-BE49-F238E27FC236}">
                <a16:creationId xmlns:a16="http://schemas.microsoft.com/office/drawing/2014/main" id="{3166E675-9CC7-4259-A64F-557AC3517FF6}"/>
              </a:ext>
            </a:extLst>
          </p:cNvPr>
          <p:cNvSpPr/>
          <p:nvPr/>
        </p:nvSpPr>
        <p:spPr>
          <a:xfrm>
            <a:off x="4188903" y="5345968"/>
            <a:ext cx="743457" cy="71391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latin typeface="Soberana Sans" panose="02000000000000000000" pitchFamily="50" charset="0"/>
            </a:endParaRPr>
          </a:p>
        </p:txBody>
      </p:sp>
      <p:sp>
        <p:nvSpPr>
          <p:cNvPr id="20" name="13 CuadroTexto">
            <a:extLst>
              <a:ext uri="{FF2B5EF4-FFF2-40B4-BE49-F238E27FC236}">
                <a16:creationId xmlns:a16="http://schemas.microsoft.com/office/drawing/2014/main" id="{5FB0565D-F6B7-4EE3-BEFF-C6BF980A73B7}"/>
              </a:ext>
            </a:extLst>
          </p:cNvPr>
          <p:cNvSpPr txBox="1"/>
          <p:nvPr/>
        </p:nvSpPr>
        <p:spPr>
          <a:xfrm>
            <a:off x="861320" y="6163929"/>
            <a:ext cx="76322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1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MX" dirty="0">
                <a:solidFill>
                  <a:schemeClr val="accent1"/>
                </a:solidFill>
              </a:rPr>
              <a:t>OBSERVACIONES Y PROPUESTA DE MEDIDAS DE PREVENCIÓN Y MITIGACIÓN</a:t>
            </a:r>
          </a:p>
        </p:txBody>
      </p:sp>
    </p:spTree>
    <p:extLst>
      <p:ext uri="{BB962C8B-B14F-4D97-AF65-F5344CB8AC3E}">
        <p14:creationId xmlns:p14="http://schemas.microsoft.com/office/powerpoint/2010/main" val="355414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CuadroTexto"/>
          <p:cNvSpPr txBox="1"/>
          <p:nvPr/>
        </p:nvSpPr>
        <p:spPr>
          <a:xfrm>
            <a:off x="251520" y="85291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r>
              <a:rPr lang="es-MX" dirty="0"/>
              <a:t>FIGURAS ADMINISTRATIVAS DEL PROCEDIMIENTO DE </a:t>
            </a:r>
          </a:p>
          <a:p>
            <a:r>
              <a:rPr lang="es-MX" dirty="0"/>
              <a:t>EVALUACIÓN DE IMPACTO AMBIENTAL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A6902318-6BE4-4FCE-B78E-27515E362658}"/>
              </a:ext>
            </a:extLst>
          </p:cNvPr>
          <p:cNvGrpSpPr/>
          <p:nvPr/>
        </p:nvGrpSpPr>
        <p:grpSpPr>
          <a:xfrm>
            <a:off x="1043608" y="2346109"/>
            <a:ext cx="1354187" cy="858555"/>
            <a:chOff x="1194606" y="1916832"/>
            <a:chExt cx="1354187" cy="858555"/>
          </a:xfrm>
        </p:grpSpPr>
        <p:pic>
          <p:nvPicPr>
            <p:cNvPr id="18" name="Picture 2" descr="http://imagenesdelibros.com/wp-content/uploads/2015/09/libro-abierto-para-colorear.png">
              <a:extLst>
                <a:ext uri="{FF2B5EF4-FFF2-40B4-BE49-F238E27FC236}">
                  <a16:creationId xmlns:a16="http://schemas.microsoft.com/office/drawing/2014/main" id="{BD4EA1AD-ABAA-4435-9E4A-DAE2871AF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606" y="1916832"/>
              <a:ext cx="1354187" cy="858555"/>
            </a:xfrm>
            <a:prstGeom prst="rect">
              <a:avLst/>
            </a:prstGeom>
            <a:noFill/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D499E086-BFCE-41C4-8D9C-443884CA80EB}"/>
                </a:ext>
              </a:extLst>
            </p:cNvPr>
            <p:cNvSpPr txBox="1"/>
            <p:nvPr/>
          </p:nvSpPr>
          <p:spPr>
            <a:xfrm>
              <a:off x="1331638" y="2060848"/>
              <a:ext cx="1080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MANIFESTACIÓN DE IMPACTO AMBIENTAL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4606643F-C5DB-4E92-A8C5-89A3AB02AF78}"/>
              </a:ext>
            </a:extLst>
          </p:cNvPr>
          <p:cNvGrpSpPr/>
          <p:nvPr/>
        </p:nvGrpSpPr>
        <p:grpSpPr>
          <a:xfrm>
            <a:off x="3347864" y="2291679"/>
            <a:ext cx="1354187" cy="858555"/>
            <a:chOff x="1194606" y="1916832"/>
            <a:chExt cx="1354187" cy="858555"/>
          </a:xfrm>
        </p:grpSpPr>
        <p:pic>
          <p:nvPicPr>
            <p:cNvPr id="21" name="Picture 2" descr="http://imagenesdelibros.com/wp-content/uploads/2015/09/libro-abierto-para-colorear.png">
              <a:extLst>
                <a:ext uri="{FF2B5EF4-FFF2-40B4-BE49-F238E27FC236}">
                  <a16:creationId xmlns:a16="http://schemas.microsoft.com/office/drawing/2014/main" id="{170789CC-8694-4948-AF5E-B5715DD27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606" y="1916832"/>
              <a:ext cx="1354187" cy="858555"/>
            </a:xfrm>
            <a:prstGeom prst="rect">
              <a:avLst/>
            </a:prstGeom>
            <a:noFill/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95F7C8F8-8C6E-46B9-8680-FF3FE1820DC8}"/>
                </a:ext>
              </a:extLst>
            </p:cNvPr>
            <p:cNvSpPr txBox="1"/>
            <p:nvPr/>
          </p:nvSpPr>
          <p:spPr>
            <a:xfrm>
              <a:off x="1331638" y="2060848"/>
              <a:ext cx="10801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ESTUDIO DE RIESGO AMBIENTAL</a:t>
              </a:r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4933480-83D2-4A3C-A872-D38781E028B0}"/>
              </a:ext>
            </a:extLst>
          </p:cNvPr>
          <p:cNvSpPr txBox="1"/>
          <p:nvPr/>
        </p:nvSpPr>
        <p:spPr>
          <a:xfrm>
            <a:off x="1043608" y="1904770"/>
            <a:ext cx="1431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b="1" dirty="0">
                <a:latin typeface="Century Gothic" panose="020B0502020202020204" pitchFamily="34" charset="0"/>
              </a:rPr>
              <a:t>OBRA O ACTIVIDAD</a:t>
            </a:r>
          </a:p>
        </p:txBody>
      </p:sp>
      <p:sp>
        <p:nvSpPr>
          <p:cNvPr id="24" name="Más 6">
            <a:extLst>
              <a:ext uri="{FF2B5EF4-FFF2-40B4-BE49-F238E27FC236}">
                <a16:creationId xmlns:a16="http://schemas.microsoft.com/office/drawing/2014/main" id="{F1BE5447-EDF8-4688-A44E-EAE1D2DED927}"/>
              </a:ext>
            </a:extLst>
          </p:cNvPr>
          <p:cNvSpPr/>
          <p:nvPr/>
        </p:nvSpPr>
        <p:spPr>
          <a:xfrm>
            <a:off x="2607290" y="2460372"/>
            <a:ext cx="482018" cy="483707"/>
          </a:xfrm>
          <a:prstGeom prst="mathPlu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Century Gothic" panose="020B0502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27B59D2-4D7D-4717-993C-180992BBDA50}"/>
              </a:ext>
            </a:extLst>
          </p:cNvPr>
          <p:cNvSpPr txBox="1"/>
          <p:nvPr/>
        </p:nvSpPr>
        <p:spPr>
          <a:xfrm>
            <a:off x="3203848" y="1838750"/>
            <a:ext cx="182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latin typeface="Century Gothic" panose="020B0502020202020204" pitchFamily="34" charset="0"/>
              </a:rPr>
              <a:t>MANEJO DE SUSTANCIAS PELIGROSAS</a:t>
            </a:r>
          </a:p>
        </p:txBody>
      </p:sp>
      <p:sp>
        <p:nvSpPr>
          <p:cNvPr id="26" name="Flecha derecha 25">
            <a:extLst>
              <a:ext uri="{FF2B5EF4-FFF2-40B4-BE49-F238E27FC236}">
                <a16:creationId xmlns:a16="http://schemas.microsoft.com/office/drawing/2014/main" id="{DD826366-848C-4098-A974-A44D97415D1D}"/>
              </a:ext>
            </a:extLst>
          </p:cNvPr>
          <p:cNvSpPr/>
          <p:nvPr/>
        </p:nvSpPr>
        <p:spPr>
          <a:xfrm>
            <a:off x="5148064" y="2346110"/>
            <a:ext cx="1125009" cy="54442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00">
              <a:latin typeface="Soberana Sans" panose="02000000000000000000" pitchFamily="50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2CB4939-1D66-4257-8CD0-3AE1C032AC48}"/>
              </a:ext>
            </a:extLst>
          </p:cNvPr>
          <p:cNvSpPr txBox="1"/>
          <p:nvPr/>
        </p:nvSpPr>
        <p:spPr>
          <a:xfrm>
            <a:off x="6528998" y="1838750"/>
            <a:ext cx="18273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latin typeface="Century Gothic" panose="020B0502020202020204" pitchFamily="34" charset="0"/>
              </a:rPr>
              <a:t>TIEMPO DE RESPUESTA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87F6120-45CD-4CE4-8391-3E9B2CAC328C}"/>
              </a:ext>
            </a:extLst>
          </p:cNvPr>
          <p:cNvSpPr txBox="1"/>
          <p:nvPr/>
        </p:nvSpPr>
        <p:spPr>
          <a:xfrm>
            <a:off x="6528998" y="2435695"/>
            <a:ext cx="182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latin typeface="Century Gothic" panose="020B0502020202020204" pitchFamily="34" charset="0"/>
              </a:rPr>
              <a:t>60 O HASTA 120 DÍAS HÁBILES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2175B9FE-371B-453F-BD70-938091FF94B8}"/>
              </a:ext>
            </a:extLst>
          </p:cNvPr>
          <p:cNvGrpSpPr/>
          <p:nvPr/>
        </p:nvGrpSpPr>
        <p:grpSpPr>
          <a:xfrm>
            <a:off x="914789" y="4691911"/>
            <a:ext cx="1354187" cy="858555"/>
            <a:chOff x="1194606" y="1916832"/>
            <a:chExt cx="1354187" cy="858555"/>
          </a:xfrm>
        </p:grpSpPr>
        <p:pic>
          <p:nvPicPr>
            <p:cNvPr id="30" name="Picture 2" descr="http://imagenesdelibros.com/wp-content/uploads/2015/09/libro-abierto-para-colorear.png">
              <a:extLst>
                <a:ext uri="{FF2B5EF4-FFF2-40B4-BE49-F238E27FC236}">
                  <a16:creationId xmlns:a16="http://schemas.microsoft.com/office/drawing/2014/main" id="{913A83B8-5DC8-406F-A91B-0C67A4F529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606" y="1916832"/>
              <a:ext cx="1354187" cy="858555"/>
            </a:xfrm>
            <a:prstGeom prst="rect">
              <a:avLst/>
            </a:prstGeom>
            <a:noFill/>
          </p:spPr>
        </p:pic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A0D140F0-6259-4C66-A91E-5DD0532AF052}"/>
                </a:ext>
              </a:extLst>
            </p:cNvPr>
            <p:cNvSpPr txBox="1"/>
            <p:nvPr/>
          </p:nvSpPr>
          <p:spPr>
            <a:xfrm>
              <a:off x="1331638" y="2060848"/>
              <a:ext cx="10801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INFORME PREVENTIVO</a:t>
              </a:r>
            </a:p>
          </p:txBody>
        </p:sp>
      </p:grpSp>
      <p:sp>
        <p:nvSpPr>
          <p:cNvPr id="32" name="Abrir llave 31">
            <a:extLst>
              <a:ext uri="{FF2B5EF4-FFF2-40B4-BE49-F238E27FC236}">
                <a16:creationId xmlns:a16="http://schemas.microsoft.com/office/drawing/2014/main" id="{E35D37C6-A689-427E-BDCF-25E5077CFCA3}"/>
              </a:ext>
            </a:extLst>
          </p:cNvPr>
          <p:cNvSpPr/>
          <p:nvPr/>
        </p:nvSpPr>
        <p:spPr>
          <a:xfrm>
            <a:off x="2406008" y="4149080"/>
            <a:ext cx="256405" cy="1944216"/>
          </a:xfrm>
          <a:prstGeom prst="leftBrac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00">
              <a:solidFill>
                <a:schemeClr val="lt1"/>
              </a:solidFill>
              <a:latin typeface="Soberana Sans" panose="02000000000000000000" pitchFamily="50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DBC7D8E-45F3-46D9-A97D-0242548FCF1F}"/>
              </a:ext>
            </a:extLst>
          </p:cNvPr>
          <p:cNvSpPr txBox="1"/>
          <p:nvPr/>
        </p:nvSpPr>
        <p:spPr>
          <a:xfrm>
            <a:off x="2680952" y="4305580"/>
            <a:ext cx="28831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latin typeface="Century Gothic" panose="020B0502020202020204" pitchFamily="34" charset="0"/>
              </a:rPr>
              <a:t>NOM QUE REGULE TODOS LOS IMPACTOS AMBIENTALES</a:t>
            </a:r>
          </a:p>
          <a:p>
            <a:endParaRPr lang="es-MX" sz="1000" b="1" dirty="0">
              <a:latin typeface="Century Gothic" panose="020B0502020202020204" pitchFamily="34" charset="0"/>
            </a:endParaRPr>
          </a:p>
          <a:p>
            <a:r>
              <a:rPr lang="es-MX" sz="1000" b="1" dirty="0">
                <a:latin typeface="Century Gothic" panose="020B0502020202020204" pitchFamily="34" charset="0"/>
              </a:rPr>
              <a:t>OBRAS CONTENIDAS EN UN PLAN DE DESARROLLO URBANO O DE ORDENAMIENTO ECOLOGICO EVALUADO Y AUTORIZADO</a:t>
            </a:r>
          </a:p>
          <a:p>
            <a:endParaRPr lang="es-MX" sz="1000" b="1" dirty="0">
              <a:latin typeface="Century Gothic" panose="020B0502020202020204" pitchFamily="34" charset="0"/>
            </a:endParaRPr>
          </a:p>
          <a:p>
            <a:r>
              <a:rPr lang="es-MX" sz="1000" b="1" dirty="0">
                <a:latin typeface="Century Gothic" panose="020B0502020202020204" pitchFamily="34" charset="0"/>
              </a:rPr>
              <a:t>PARQUES INDUSTRIALES EVALUADOS Y AUTORIZADOS 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B62E2A7-FFD5-48F4-B7E6-E7ED3D9FE1C5}"/>
              </a:ext>
            </a:extLst>
          </p:cNvPr>
          <p:cNvSpPr txBox="1"/>
          <p:nvPr/>
        </p:nvSpPr>
        <p:spPr>
          <a:xfrm>
            <a:off x="1988323" y="3347238"/>
            <a:ext cx="1845377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ARTÍCULO 30 DE LA LGEEPA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EDD2D3C-A71E-4125-955C-489E785991DB}"/>
              </a:ext>
            </a:extLst>
          </p:cNvPr>
          <p:cNvSpPr txBox="1"/>
          <p:nvPr/>
        </p:nvSpPr>
        <p:spPr>
          <a:xfrm>
            <a:off x="6315585" y="3347237"/>
            <a:ext cx="2056973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ARTÍCULO 35 BIS DE LA LGEEPA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57F825D-B272-440B-8475-2E901ECEC7E3}"/>
              </a:ext>
            </a:extLst>
          </p:cNvPr>
          <p:cNvSpPr txBox="1"/>
          <p:nvPr/>
        </p:nvSpPr>
        <p:spPr>
          <a:xfrm>
            <a:off x="366516" y="5813685"/>
            <a:ext cx="1845377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ARTÍCULO 31 DE LA LGEEPA</a:t>
            </a:r>
          </a:p>
        </p:txBody>
      </p:sp>
      <p:sp>
        <p:nvSpPr>
          <p:cNvPr id="37" name="Flecha derecha 24">
            <a:extLst>
              <a:ext uri="{FF2B5EF4-FFF2-40B4-BE49-F238E27FC236}">
                <a16:creationId xmlns:a16="http://schemas.microsoft.com/office/drawing/2014/main" id="{4F64B842-FC32-4FE7-BC60-8A970605299A}"/>
              </a:ext>
            </a:extLst>
          </p:cNvPr>
          <p:cNvSpPr/>
          <p:nvPr/>
        </p:nvSpPr>
        <p:spPr>
          <a:xfrm>
            <a:off x="5564076" y="4748805"/>
            <a:ext cx="1125009" cy="60173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00">
              <a:latin typeface="Soberana Sans" panose="02000000000000000000" pitchFamily="50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0DFDA33-2FA4-4294-933F-ED1E1036589F}"/>
              </a:ext>
            </a:extLst>
          </p:cNvPr>
          <p:cNvSpPr txBox="1"/>
          <p:nvPr/>
        </p:nvSpPr>
        <p:spPr>
          <a:xfrm>
            <a:off x="6665339" y="5005204"/>
            <a:ext cx="18273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latin typeface="Century Gothic" panose="020B0502020202020204" pitchFamily="34" charset="0"/>
              </a:rPr>
              <a:t>20 DÍAS HÁBILES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FE13663-B65B-4E7A-BAC2-586C9E4CCD60}"/>
              </a:ext>
            </a:extLst>
          </p:cNvPr>
          <p:cNvSpPr txBox="1"/>
          <p:nvPr/>
        </p:nvSpPr>
        <p:spPr>
          <a:xfrm>
            <a:off x="6451927" y="5718394"/>
            <a:ext cx="258457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ARTÍCULO 33 DEL REGLAMENTO DE LA LGEEPA EN MATERIA DE EIA</a:t>
            </a:r>
          </a:p>
        </p:txBody>
      </p:sp>
    </p:spTree>
    <p:extLst>
      <p:ext uri="{BB962C8B-B14F-4D97-AF65-F5344CB8AC3E}">
        <p14:creationId xmlns:p14="http://schemas.microsoft.com/office/powerpoint/2010/main" val="241847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251520" y="85291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r>
              <a:rPr lang="es-ES" dirty="0"/>
              <a:t>NATURALEZA ADMINISTRATIVA DEL PEIA</a:t>
            </a:r>
          </a:p>
        </p:txBody>
      </p:sp>
      <p:sp>
        <p:nvSpPr>
          <p:cNvPr id="6" name="1 Rectángulo">
            <a:extLst>
              <a:ext uri="{FF2B5EF4-FFF2-40B4-BE49-F238E27FC236}">
                <a16:creationId xmlns:a16="http://schemas.microsoft.com/office/drawing/2014/main" id="{76065F07-A805-45B3-97C2-6EC3E3B71208}"/>
              </a:ext>
            </a:extLst>
          </p:cNvPr>
          <p:cNvSpPr/>
          <p:nvPr/>
        </p:nvSpPr>
        <p:spPr>
          <a:xfrm>
            <a:off x="842809" y="1373736"/>
            <a:ext cx="2987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MODALIDADES DE ESTUDIOS</a:t>
            </a:r>
            <a:endParaRPr lang="es-MX" sz="1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2 Rectángulo">
            <a:extLst>
              <a:ext uri="{FF2B5EF4-FFF2-40B4-BE49-F238E27FC236}">
                <a16:creationId xmlns:a16="http://schemas.microsoft.com/office/drawing/2014/main" id="{348D2D2E-B0E3-4B1C-A3B3-4A2F292FEB93}"/>
              </a:ext>
            </a:extLst>
          </p:cNvPr>
          <p:cNvSpPr/>
          <p:nvPr/>
        </p:nvSpPr>
        <p:spPr>
          <a:xfrm>
            <a:off x="107504" y="2428928"/>
            <a:ext cx="4272767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1300" dirty="0">
                <a:latin typeface="Century Gothic" panose="020B0502020202020204" pitchFamily="34" charset="0"/>
              </a:rPr>
              <a:t>Artículos 31 de la LGEEPA y 29 del REIA 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AutoNum type="romanUcPeriod"/>
            </a:pPr>
            <a:r>
              <a:rPr lang="es-MX" sz="1300" dirty="0">
                <a:latin typeface="Century Gothic" panose="020B0502020202020204" pitchFamily="34" charset="0"/>
              </a:rPr>
              <a:t>Existan </a:t>
            </a:r>
            <a:r>
              <a:rPr lang="es-MX" sz="1300" dirty="0" err="1">
                <a:latin typeface="Century Gothic" panose="020B0502020202020204" pitchFamily="34" charset="0"/>
              </a:rPr>
              <a:t>NOM´s</a:t>
            </a:r>
            <a:r>
              <a:rPr lang="es-MX" sz="1300" dirty="0">
                <a:latin typeface="Century Gothic" panose="020B0502020202020204" pitchFamily="34" charset="0"/>
              </a:rPr>
              <a:t> u otras disposiciones que regulen todos los impactos ambientales relevantes que las obras o actividades  puedan producir;</a:t>
            </a:r>
          </a:p>
          <a:p>
            <a:pPr marL="174625" indent="-174625" algn="just">
              <a:spcBef>
                <a:spcPts val="600"/>
              </a:spcBef>
              <a:spcAft>
                <a:spcPts val="600"/>
              </a:spcAft>
            </a:pPr>
            <a:r>
              <a:rPr lang="es-MX" sz="1300" dirty="0">
                <a:latin typeface="Century Gothic" panose="020B0502020202020204" pitchFamily="34" charset="0"/>
              </a:rPr>
              <a:t>II. Las obras o actividades estén expresamente previstas en:</a:t>
            </a:r>
          </a:p>
          <a:p>
            <a:pPr marL="717550" lvl="1" algn="just">
              <a:spcBef>
                <a:spcPts val="600"/>
              </a:spcBef>
              <a:spcAft>
                <a:spcPts val="600"/>
              </a:spcAft>
            </a:pPr>
            <a:r>
              <a:rPr lang="es-MX" sz="1300" dirty="0">
                <a:latin typeface="Century Gothic" panose="020B0502020202020204" pitchFamily="34" charset="0"/>
              </a:rPr>
              <a:t>Plan o Programa Parcial de Desarrollo Urbano</a:t>
            </a:r>
          </a:p>
          <a:p>
            <a:pPr marL="717550" lvl="1" algn="just">
              <a:spcBef>
                <a:spcPts val="600"/>
              </a:spcBef>
              <a:spcAft>
                <a:spcPts val="600"/>
              </a:spcAft>
            </a:pPr>
            <a:r>
              <a:rPr lang="es-MX" sz="1300" dirty="0">
                <a:latin typeface="Century Gothic" panose="020B0502020202020204" pitchFamily="34" charset="0"/>
              </a:rPr>
              <a:t>Plan o Programa de Ordenamiento Ecológico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1300" b="1" i="1" dirty="0">
                <a:latin typeface="Century Gothic" panose="020B0502020202020204" pitchFamily="34" charset="0"/>
              </a:rPr>
              <a:t>QUE CUENTEN CON PREVIA AUTORIZACIÓN EN MATERIA DE IMPACTO AMBIENTAL</a:t>
            </a:r>
          </a:p>
          <a:p>
            <a:pPr marL="174625" indent="-174625" algn="just">
              <a:spcBef>
                <a:spcPts val="600"/>
              </a:spcBef>
              <a:spcAft>
                <a:spcPts val="600"/>
              </a:spcAft>
            </a:pPr>
            <a:r>
              <a:rPr lang="es-MX" sz="1300" dirty="0">
                <a:latin typeface="Century Gothic" panose="020B0502020202020204" pitchFamily="34" charset="0"/>
              </a:rPr>
              <a:t>III. Instalaciones ubicadas en parques industriales, previamente autorizados por la Secretaría.</a:t>
            </a:r>
          </a:p>
        </p:txBody>
      </p:sp>
      <p:sp>
        <p:nvSpPr>
          <p:cNvPr id="10" name="3 Rectángulo">
            <a:extLst>
              <a:ext uri="{FF2B5EF4-FFF2-40B4-BE49-F238E27FC236}">
                <a16:creationId xmlns:a16="http://schemas.microsoft.com/office/drawing/2014/main" id="{6125FDFB-F8AA-4EF7-A579-1B273394FADB}"/>
              </a:ext>
            </a:extLst>
          </p:cNvPr>
          <p:cNvSpPr/>
          <p:nvPr/>
        </p:nvSpPr>
        <p:spPr>
          <a:xfrm>
            <a:off x="971599" y="1727439"/>
            <a:ext cx="2730245" cy="77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ctr">
              <a:lnSpc>
                <a:spcPct val="140000"/>
              </a:lnSpc>
              <a:buClr>
                <a:schemeClr val="accent1"/>
              </a:buClr>
              <a:buSzPct val="150000"/>
            </a:pPr>
            <a:r>
              <a:rPr lang="es-MX" sz="1600" b="1" dirty="0">
                <a:latin typeface="Century Gothic" panose="020B0502020202020204" pitchFamily="34" charset="0"/>
              </a:rPr>
              <a:t>INFORME PREVENTIVO</a:t>
            </a:r>
          </a:p>
          <a:p>
            <a:pPr marL="176213" indent="-176213" algn="ctr">
              <a:lnSpc>
                <a:spcPct val="140000"/>
              </a:lnSpc>
              <a:buClr>
                <a:schemeClr val="accent1"/>
              </a:buClr>
              <a:buSzPct val="150000"/>
            </a:pPr>
            <a:r>
              <a:rPr lang="es-MX" sz="1600" b="1" dirty="0">
                <a:latin typeface="Century Gothic" panose="020B0502020202020204" pitchFamily="34" charset="0"/>
              </a:rPr>
              <a:t>20 DÍAS</a:t>
            </a:r>
          </a:p>
        </p:txBody>
      </p:sp>
      <p:sp>
        <p:nvSpPr>
          <p:cNvPr id="11" name="4 Rectángulo">
            <a:extLst>
              <a:ext uri="{FF2B5EF4-FFF2-40B4-BE49-F238E27FC236}">
                <a16:creationId xmlns:a16="http://schemas.microsoft.com/office/drawing/2014/main" id="{B11A4DF4-81D0-458D-96F1-17F5C6A4520F}"/>
              </a:ext>
            </a:extLst>
          </p:cNvPr>
          <p:cNvSpPr/>
          <p:nvPr/>
        </p:nvSpPr>
        <p:spPr>
          <a:xfrm>
            <a:off x="4748980" y="2236643"/>
            <a:ext cx="41435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1300" dirty="0">
                <a:latin typeface="Century Gothic" panose="020B0502020202020204" pitchFamily="34" charset="0"/>
              </a:rPr>
              <a:t>Artículos 28 de la LGEEPA , 5° y 11 del REIA 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300" dirty="0">
                <a:latin typeface="Century Gothic" panose="020B0502020202020204" pitchFamily="34" charset="0"/>
              </a:rPr>
              <a:t> Particular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MX" sz="1300" dirty="0">
                <a:latin typeface="Century Gothic" panose="020B0502020202020204" pitchFamily="34" charset="0"/>
              </a:rPr>
              <a:t> Regional, cuando:</a:t>
            </a:r>
          </a:p>
          <a:p>
            <a:pPr marL="623888" lvl="1" indent="-166688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MX" sz="1300" dirty="0">
                <a:latin typeface="Century Gothic" panose="020B0502020202020204" pitchFamily="34" charset="0"/>
              </a:rPr>
              <a:t> Proyectos que alteren cuencas hidrológicas.</a:t>
            </a:r>
          </a:p>
          <a:p>
            <a:pPr marL="623888" lvl="1" indent="-166688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MX" sz="1300" dirty="0">
                <a:latin typeface="Century Gothic" panose="020B0502020202020204" pitchFamily="34" charset="0"/>
              </a:rPr>
              <a:t>Obras o actividades que se encuentren incluidas en un POET o PDU sometidos a autorización ante la Secretaría.</a:t>
            </a:r>
          </a:p>
          <a:p>
            <a:pPr marL="623888" lvl="1" indent="-166688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MX" sz="1300" dirty="0">
                <a:latin typeface="Century Gothic" panose="020B0502020202020204" pitchFamily="34" charset="0"/>
              </a:rPr>
              <a:t> Proyectos en regiones ecológicas,</a:t>
            </a:r>
          </a:p>
          <a:p>
            <a:pPr marL="623888" lvl="1" indent="-166688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MX" sz="1300" dirty="0">
                <a:latin typeface="Century Gothic" panose="020B0502020202020204" pitchFamily="34" charset="0"/>
              </a:rPr>
              <a:t>Proyectos que por su componentes ambientales regionales  que por sus impactos sinérgicos, acumulativos  o residuales causen la destrucción, el asilamiento o fragmentación del ecosistema.</a:t>
            </a:r>
          </a:p>
        </p:txBody>
      </p:sp>
      <p:sp>
        <p:nvSpPr>
          <p:cNvPr id="12" name="6 Rectángulo">
            <a:extLst>
              <a:ext uri="{FF2B5EF4-FFF2-40B4-BE49-F238E27FC236}">
                <a16:creationId xmlns:a16="http://schemas.microsoft.com/office/drawing/2014/main" id="{4C082A9B-033B-40E3-AF53-BEC5E22DBC14}"/>
              </a:ext>
            </a:extLst>
          </p:cNvPr>
          <p:cNvSpPr/>
          <p:nvPr/>
        </p:nvSpPr>
        <p:spPr>
          <a:xfrm>
            <a:off x="4616244" y="1102192"/>
            <a:ext cx="4499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MANIFESTACIÓN </a:t>
            </a:r>
          </a:p>
          <a:p>
            <a:pPr algn="ctr"/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DE IMPACTO AMBIENTAL</a:t>
            </a:r>
          </a:p>
          <a:p>
            <a:pPr algn="ctr"/>
            <a:endParaRPr lang="es-MX" sz="8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b="1" dirty="0">
                <a:latin typeface="Century Gothic" panose="020B0502020202020204" pitchFamily="34" charset="0"/>
              </a:rPr>
              <a:t>60/120 DÍAS</a:t>
            </a:r>
          </a:p>
        </p:txBody>
      </p:sp>
    </p:spTree>
    <p:extLst>
      <p:ext uri="{BB962C8B-B14F-4D97-AF65-F5344CB8AC3E}">
        <p14:creationId xmlns:p14="http://schemas.microsoft.com/office/powerpoint/2010/main" val="109572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251520" y="85291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r>
              <a:rPr lang="es-MX" dirty="0"/>
              <a:t>DOCUMENTO TÉCNICO UNIFICADO</a:t>
            </a: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7A3F0C3D-3E2D-406A-A896-0840FDDC53A8}"/>
              </a:ext>
            </a:extLst>
          </p:cNvPr>
          <p:cNvSpPr txBox="1">
            <a:spLocks/>
          </p:cNvSpPr>
          <p:nvPr/>
        </p:nvSpPr>
        <p:spPr bwMode="auto">
          <a:xfrm>
            <a:off x="251520" y="1720578"/>
            <a:ext cx="8660705" cy="71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MX" sz="1600" dirty="0">
                <a:latin typeface="Century Gothic" charset="0"/>
              </a:rPr>
              <a:t>Cuando la realización de un proyecto requiera sujetarse al PEIA y además involucre el cambio de uso del suelo de terrenos forestales el </a:t>
            </a:r>
            <a:r>
              <a:rPr lang="es-MX" sz="1600" dirty="0" err="1">
                <a:latin typeface="Century Gothic" charset="0"/>
              </a:rPr>
              <a:t>promovente</a:t>
            </a:r>
            <a:r>
              <a:rPr lang="es-MX" sz="1600" dirty="0">
                <a:latin typeface="Century Gothic" charset="0"/>
              </a:rPr>
              <a:t> </a:t>
            </a:r>
            <a:r>
              <a:rPr lang="es-MX" sz="1600" b="1" i="1" dirty="0">
                <a:latin typeface="Century Gothic" charset="0"/>
              </a:rPr>
              <a:t>PODRÁ PRESENTAR </a:t>
            </a:r>
            <a:r>
              <a:rPr lang="es-MX" sz="1600" dirty="0">
                <a:latin typeface="Century Gothic" charset="0"/>
              </a:rPr>
              <a:t>en un solo trámite la autorización de impacto ambiental y forestal.</a:t>
            </a:r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AF1D5738-3C87-4A54-9838-6FE2FBCFF20B}"/>
              </a:ext>
            </a:extLst>
          </p:cNvPr>
          <p:cNvSpPr txBox="1">
            <a:spLocks/>
          </p:cNvSpPr>
          <p:nvPr/>
        </p:nvSpPr>
        <p:spPr bwMode="auto">
          <a:xfrm>
            <a:off x="251520" y="2667009"/>
            <a:ext cx="866070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1600" dirty="0">
                <a:latin typeface="Century Gothic" charset="0"/>
              </a:rPr>
              <a:t>Este trámite corresponde al Trámite unificado cambio de uso de suelo forestal (DTU).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s-MX" sz="1600" b="1" dirty="0">
                <a:latin typeface="Century Gothic" charset="0"/>
              </a:rPr>
              <a:t>La modalidad A</a:t>
            </a:r>
            <a:r>
              <a:rPr lang="es-MX" sz="1600" dirty="0">
                <a:latin typeface="Century Gothic" charset="0"/>
              </a:rPr>
              <a:t>, aplica para las obras o actividades que requieren cambio de uso del suelo forestal (fracción VII del artículo 28 de la LGEEPA) y el correspondiente a la autorización de cambio de uso de suelo forestal previsto en el artículo 117 de la Ley General de Desarrollo Forestal Sustentable.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s-MX" sz="1600" b="1" dirty="0">
                <a:latin typeface="Century Gothic" charset="0"/>
              </a:rPr>
              <a:t>La modalidad B</a:t>
            </a:r>
            <a:r>
              <a:rPr lang="es-MX" sz="1600" dirty="0">
                <a:latin typeface="Century Gothic" charset="0"/>
              </a:rPr>
              <a:t>, procede para las obras y actividades que requieren además del cambio de uso del suelo forestal, la autorización de impacto ambiental por otra fracción del 28 de la LGEEPA.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es-MX" sz="1600" dirty="0">
                <a:latin typeface="Century Gothic" charset="0"/>
              </a:rPr>
              <a:t>Para la resolución de dichos trámites, se atenderán en un procedimiento único el cual se desarrollará conforme a las </a:t>
            </a:r>
            <a:r>
              <a:rPr lang="es-MX" sz="1600" b="1" i="1" dirty="0">
                <a:latin typeface="Century Gothic" charset="0"/>
                <a:ea typeface="+mn-ea"/>
                <a:cs typeface="+mn-cs"/>
              </a:rPr>
              <a:t>ETAPAS Y PLAZOS ESTABLECIDOS PARA LA EVALUACIÓN DEL IMPACTO AMBIENTAL</a:t>
            </a:r>
            <a:r>
              <a:rPr lang="es-MX" sz="1600" dirty="0">
                <a:latin typeface="Century Gothic" charset="0"/>
              </a:rPr>
              <a:t> descritos en la LGEEPA y el REIA.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s-MX" sz="16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0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CuadroTexto"/>
          <p:cNvSpPr txBox="1"/>
          <p:nvPr/>
        </p:nvSpPr>
        <p:spPr>
          <a:xfrm>
            <a:off x="251520" y="85291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r>
              <a:rPr lang="es-MX" dirty="0"/>
              <a:t>INTEGRACIÓN DE LA INFORMACIÓN EN EL PEIA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12CE178-551D-43FB-BBA6-61AB22962EDE}"/>
              </a:ext>
            </a:extLst>
          </p:cNvPr>
          <p:cNvSpPr txBox="1"/>
          <p:nvPr/>
        </p:nvSpPr>
        <p:spPr>
          <a:xfrm>
            <a:off x="204426" y="1428240"/>
            <a:ext cx="2232248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DESCRIPCIÓN DEL PROYECTO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F6711FF-4E5E-46AA-B3EB-DCF9ED6F238E}"/>
              </a:ext>
            </a:extLst>
          </p:cNvPr>
          <p:cNvSpPr txBox="1"/>
          <p:nvPr/>
        </p:nvSpPr>
        <p:spPr>
          <a:xfrm>
            <a:off x="2674495" y="1437296"/>
            <a:ext cx="1717137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VINCULACIÓN JURIDICA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392CE11-5A4D-4AA6-8684-82C585829AC1}"/>
              </a:ext>
            </a:extLst>
          </p:cNvPr>
          <p:cNvSpPr txBox="1"/>
          <p:nvPr/>
        </p:nvSpPr>
        <p:spPr>
          <a:xfrm>
            <a:off x="4583169" y="1406518"/>
            <a:ext cx="216024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IDENTIFICACIÓN Y EVALUACIÓN DE IMPACTOS AMBIENTALES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2D15487-0E7A-4333-AF25-D1873419CD3D}"/>
              </a:ext>
            </a:extLst>
          </p:cNvPr>
          <p:cNvSpPr txBox="1"/>
          <p:nvPr/>
        </p:nvSpPr>
        <p:spPr>
          <a:xfrm>
            <a:off x="7000819" y="1418011"/>
            <a:ext cx="1819653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MEDIDAS DE PREVENCIÓN/MITIGACIÓN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00B6F41-09BF-4274-B813-D26767CE0373}"/>
              </a:ext>
            </a:extLst>
          </p:cNvPr>
          <p:cNvSpPr txBox="1"/>
          <p:nvPr/>
        </p:nvSpPr>
        <p:spPr>
          <a:xfrm>
            <a:off x="104625" y="1707923"/>
            <a:ext cx="2220025" cy="299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u="sng" dirty="0">
                <a:solidFill>
                  <a:schemeClr val="accent5"/>
                </a:solidFill>
                <a:latin typeface="Century Gothic" panose="020B0502020202020204" pitchFamily="34" charset="0"/>
              </a:rPr>
              <a:t>CAPITULO II</a:t>
            </a:r>
          </a:p>
          <a:p>
            <a:pPr algn="ctr"/>
            <a:endParaRPr lang="es-MX" sz="1000" b="1" dirty="0">
              <a:latin typeface="Century Gothic" panose="020B0502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50" dirty="0">
                <a:latin typeface="Century Gothic" panose="020B0502020202020204" pitchFamily="34" charset="0"/>
              </a:rPr>
              <a:t>DESCIPCIÓN DE OBRAS Y ACTIVIDADES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s-MX" sz="800" dirty="0">
              <a:latin typeface="Century Gothic" panose="020B0502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50" dirty="0">
                <a:latin typeface="Century Gothic" panose="020B0502020202020204" pitchFamily="34" charset="0"/>
              </a:rPr>
              <a:t>ESTUDIO DE RIESGO AMBIENTAL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800" dirty="0">
              <a:latin typeface="Century Gothic" panose="020B0502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50" dirty="0">
                <a:latin typeface="Century Gothic" panose="020B0502020202020204" pitchFamily="34" charset="0"/>
              </a:rPr>
              <a:t>MANEJO Y USO DE SUSTANCIAS PELIGROSAS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800" dirty="0">
              <a:latin typeface="Century Gothic" panose="020B0502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50" dirty="0">
                <a:latin typeface="Century Gothic" panose="020B0502020202020204" pitchFamily="34" charset="0"/>
              </a:rPr>
              <a:t>GENERACIÓN Y MANEJO DE RESIDUOS PELIGROSOS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s-MX" sz="800" dirty="0">
              <a:latin typeface="Century Gothic" panose="020B0502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50" dirty="0">
                <a:latin typeface="Century Gothic" panose="020B0502020202020204" pitchFamily="34" charset="0"/>
              </a:rPr>
              <a:t>GENERACIÓN Y DESCARGA DE AGUAS RESIDUALES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s-MX" sz="800" dirty="0">
              <a:latin typeface="Century Gothic" panose="020B0502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050" dirty="0">
                <a:latin typeface="Century Gothic" panose="020B0502020202020204" pitchFamily="34" charset="0"/>
              </a:rPr>
              <a:t>USO DE MAQUINARIA Y EQUIPO</a:t>
            </a:r>
          </a:p>
        </p:txBody>
      </p:sp>
      <p:pic>
        <p:nvPicPr>
          <p:cNvPr id="17" name="Picture 2" descr="http://www.manualidades.photos/ejemplosorg/uploads/2015/05/EjemploDeLeyes.jpg">
            <a:extLst>
              <a:ext uri="{FF2B5EF4-FFF2-40B4-BE49-F238E27FC236}">
                <a16:creationId xmlns:a16="http://schemas.microsoft.com/office/drawing/2014/main" id="{EE88D3AB-79BC-468D-B971-CEF4EC3CF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06" y="3638230"/>
            <a:ext cx="1660426" cy="13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E1A97F5-529B-42F4-AD49-2CCBF583E9BF}"/>
              </a:ext>
            </a:extLst>
          </p:cNvPr>
          <p:cNvSpPr txBox="1"/>
          <p:nvPr/>
        </p:nvSpPr>
        <p:spPr>
          <a:xfrm>
            <a:off x="2455915" y="1757631"/>
            <a:ext cx="2088232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u="sng" dirty="0">
                <a:solidFill>
                  <a:schemeClr val="accent5"/>
                </a:solidFill>
                <a:latin typeface="Century Gothic" panose="020B0502020202020204" pitchFamily="34" charset="0"/>
              </a:rPr>
              <a:t>CAPITULO III</a:t>
            </a:r>
          </a:p>
          <a:p>
            <a:pPr algn="ctr"/>
            <a:endParaRPr lang="es-MX" sz="1050" b="1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>
                <a:latin typeface="Century Gothic" panose="020B0502020202020204" pitchFamily="34" charset="0"/>
              </a:rPr>
              <a:t>LGPGIR y su REGLAMENTO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9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>
                <a:latin typeface="Century Gothic" panose="020B0502020202020204" pitchFamily="34" charset="0"/>
              </a:rPr>
              <a:t>NOM-052-SEMARNAT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9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>
                <a:latin typeface="Century Gothic" panose="020B0502020202020204" pitchFamily="34" charset="0"/>
              </a:rPr>
              <a:t>NOM-138-SEMARNAT/SSA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9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>
                <a:latin typeface="Century Gothic" panose="020B0502020202020204" pitchFamily="34" charset="0"/>
              </a:rPr>
              <a:t>NOM-147-SEMARNAT/SSA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02C0BB9-AA77-47C2-A813-886B7350FF94}"/>
              </a:ext>
            </a:extLst>
          </p:cNvPr>
          <p:cNvCxnSpPr/>
          <p:nvPr/>
        </p:nvCxnSpPr>
        <p:spPr>
          <a:xfrm flipH="1">
            <a:off x="2468629" y="1729507"/>
            <a:ext cx="13349" cy="4309899"/>
          </a:xfrm>
          <a:prstGeom prst="line">
            <a:avLst/>
          </a:prstGeom>
          <a:ln>
            <a:solidFill>
              <a:srgbClr val="3434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F106020B-2EB3-414C-8FC8-A868930EC0E7}"/>
              </a:ext>
            </a:extLst>
          </p:cNvPr>
          <p:cNvCxnSpPr/>
          <p:nvPr/>
        </p:nvCxnSpPr>
        <p:spPr>
          <a:xfrm flipH="1">
            <a:off x="4467957" y="1672801"/>
            <a:ext cx="28437" cy="4346174"/>
          </a:xfrm>
          <a:prstGeom prst="line">
            <a:avLst/>
          </a:prstGeom>
          <a:ln>
            <a:solidFill>
              <a:srgbClr val="3434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BE2C442C-81E1-46EA-B1B6-4A6B8DFB373E}"/>
              </a:ext>
            </a:extLst>
          </p:cNvPr>
          <p:cNvCxnSpPr/>
          <p:nvPr/>
        </p:nvCxnSpPr>
        <p:spPr>
          <a:xfrm flipH="1">
            <a:off x="6819733" y="1661936"/>
            <a:ext cx="28437" cy="4346174"/>
          </a:xfrm>
          <a:prstGeom prst="line">
            <a:avLst/>
          </a:prstGeom>
          <a:ln>
            <a:solidFill>
              <a:srgbClr val="3434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C595F4DF-1D0B-43A1-A6A6-FCE39958C95B}"/>
              </a:ext>
            </a:extLst>
          </p:cNvPr>
          <p:cNvCxnSpPr/>
          <p:nvPr/>
        </p:nvCxnSpPr>
        <p:spPr>
          <a:xfrm flipH="1">
            <a:off x="8997624" y="1577795"/>
            <a:ext cx="9520" cy="4441180"/>
          </a:xfrm>
          <a:prstGeom prst="line">
            <a:avLst/>
          </a:prstGeom>
          <a:ln>
            <a:solidFill>
              <a:srgbClr val="3434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1271551F-CC16-4107-B721-FAB1747F1204}"/>
              </a:ext>
            </a:extLst>
          </p:cNvPr>
          <p:cNvGrpSpPr/>
          <p:nvPr/>
        </p:nvGrpSpPr>
        <p:grpSpPr>
          <a:xfrm>
            <a:off x="204068" y="4749543"/>
            <a:ext cx="2002259" cy="1269432"/>
            <a:chOff x="163623" y="4741423"/>
            <a:chExt cx="2002259" cy="1269432"/>
          </a:xfrm>
        </p:grpSpPr>
        <p:pic>
          <p:nvPicPr>
            <p:cNvPr id="24" name="Picture 6" descr="http://imagenesdelibros.com/wp-content/uploads/2015/09/libro-abierto-para-colorear.png">
              <a:extLst>
                <a:ext uri="{FF2B5EF4-FFF2-40B4-BE49-F238E27FC236}">
                  <a16:creationId xmlns:a16="http://schemas.microsoft.com/office/drawing/2014/main" id="{54E2CB2F-F9A5-4308-8582-7337836AA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23" y="4741423"/>
              <a:ext cx="2002259" cy="1269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C4F2B842-13F8-4C6A-AF23-953027B10652}"/>
                </a:ext>
              </a:extLst>
            </p:cNvPr>
            <p:cNvSpPr txBox="1"/>
            <p:nvPr/>
          </p:nvSpPr>
          <p:spPr>
            <a:xfrm>
              <a:off x="577801" y="5003159"/>
              <a:ext cx="12701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MANIFESTACIÓN DE IMPACTO AMBIENTAL</a:t>
              </a:r>
            </a:p>
            <a:p>
              <a:pPr algn="ctr"/>
              <a:r>
                <a:rPr lang="es-MX" sz="900" b="1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ESTUDIO DE RIESGO</a:t>
              </a:r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A31F5B1-9A34-45F3-9B06-A87DCFD602E3}"/>
              </a:ext>
            </a:extLst>
          </p:cNvPr>
          <p:cNvSpPr txBox="1"/>
          <p:nvPr/>
        </p:nvSpPr>
        <p:spPr>
          <a:xfrm>
            <a:off x="4524831" y="1923051"/>
            <a:ext cx="2287886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u="sng" dirty="0">
                <a:solidFill>
                  <a:schemeClr val="accent5"/>
                </a:solidFill>
                <a:latin typeface="Century Gothic" panose="020B0502020202020204" pitchFamily="34" charset="0"/>
              </a:rPr>
              <a:t>CAPITULO V</a:t>
            </a:r>
          </a:p>
          <a:p>
            <a:pPr algn="ctr"/>
            <a:endParaRPr lang="es-MX" sz="800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IDENTIFICACIÓN DE IMPACTOS AMBIENTALES A PARTIR DE LAS OBRAS Y ACTIVIDADES Y COMPONENTES AMBIENTALES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9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VALORACIÓN DE LOS IMPACTOS AMBIENTALES IDENTIFICADOS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9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Century Gothic" panose="020B0502020202020204" pitchFamily="34" charset="0"/>
              </a:rPr>
              <a:t>DESCRIPCIÓN DE LOS IMPACTOS EVALUADOS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C65F895-0351-45DD-8747-0C85133CE7BA}"/>
              </a:ext>
            </a:extLst>
          </p:cNvPr>
          <p:cNvSpPr txBox="1"/>
          <p:nvPr/>
        </p:nvSpPr>
        <p:spPr>
          <a:xfrm>
            <a:off x="6848170" y="1842281"/>
            <a:ext cx="220740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u="sng" dirty="0">
                <a:solidFill>
                  <a:schemeClr val="accent5"/>
                </a:solidFill>
                <a:latin typeface="Century Gothic" panose="020B0502020202020204" pitchFamily="34" charset="0"/>
              </a:rPr>
              <a:t>CAPITULO VI</a:t>
            </a:r>
          </a:p>
          <a:p>
            <a:pPr algn="ctr"/>
            <a:r>
              <a:rPr lang="es-MX" sz="1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MEDIDAS PREVENTIVAS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000" b="1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latin typeface="Century Gothic" panose="020B0502020202020204" pitchFamily="34" charset="0"/>
              </a:rPr>
              <a:t>PROGRAMAS DE MANTENIMIENTO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8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latin typeface="Century Gothic" panose="020B0502020202020204" pitchFamily="34" charset="0"/>
              </a:rPr>
              <a:t>IDENTIFICACIÓN, SEGREGACIÓN, ALMACENAMIENTO DE RP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8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latin typeface="Century Gothic" panose="020B0502020202020204" pitchFamily="34" charset="0"/>
              </a:rPr>
              <a:t>MANEJO AMBIENTAL ADECUADO DE RP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8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latin typeface="Century Gothic" panose="020B0502020202020204" pitchFamily="34" charset="0"/>
              </a:rPr>
              <a:t>PROGRAMAS DE INSPECCIÓN DE MAQUINARÍA Y EQUIPO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4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MEDIDAS MITIGACIÓN</a:t>
            </a:r>
          </a:p>
          <a:p>
            <a:pPr algn="ctr"/>
            <a:endParaRPr lang="es-MX" sz="1000" dirty="0">
              <a:solidFill>
                <a:srgbClr val="3434CC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latin typeface="Century Gothic" panose="020B0502020202020204" pitchFamily="34" charset="0"/>
              </a:rPr>
              <a:t>PROGRAMAS DE ATENCIÓN A CONTINGENCIAS Y EMERGENCIAS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8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latin typeface="Century Gothic" panose="020B0502020202020204" pitchFamily="34" charset="0"/>
              </a:rPr>
              <a:t>PROGRAMAS ESPECIFICOS (DE RESTAURACIÓN, REMEDIACIÓN, CIERRE Y ABANDONO)</a:t>
            </a:r>
          </a:p>
        </p:txBody>
      </p:sp>
      <p:pic>
        <p:nvPicPr>
          <p:cNvPr id="28" name="Picture 8" descr="http://image.slidesharecdn.com/clasen9-aevaluacionyponderaiondeimpactoamb-140713181816-phpapp02/95/evaluacin-y-ponderacin-de-impacto-ambiental-4-638.jpg?cb=1405275545">
            <a:extLst>
              <a:ext uri="{FF2B5EF4-FFF2-40B4-BE49-F238E27FC236}">
                <a16:creationId xmlns:a16="http://schemas.microsoft.com/office/drawing/2014/main" id="{630D184B-91CF-437D-92D2-38ACE5ABA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93" y="4643535"/>
            <a:ext cx="1612014" cy="121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A1F9A0BC-61AD-44F4-898A-56A3529DB5B5}"/>
              </a:ext>
            </a:extLst>
          </p:cNvPr>
          <p:cNvCxnSpPr/>
          <p:nvPr/>
        </p:nvCxnSpPr>
        <p:spPr>
          <a:xfrm>
            <a:off x="204068" y="6044385"/>
            <a:ext cx="8803075" cy="0"/>
          </a:xfrm>
          <a:prstGeom prst="line">
            <a:avLst/>
          </a:prstGeom>
          <a:ln>
            <a:solidFill>
              <a:srgbClr val="3434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68F2B2C-36E7-422C-ABB6-D1EDEB369625}"/>
              </a:ext>
            </a:extLst>
          </p:cNvPr>
          <p:cNvSpPr txBox="1"/>
          <p:nvPr/>
        </p:nvSpPr>
        <p:spPr>
          <a:xfrm>
            <a:off x="3389451" y="6089598"/>
            <a:ext cx="2297424" cy="24622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MX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CONGRUENCIA Y CONSISTENCIA 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9FC7920E-2438-40FB-BCF8-6F621A460669}"/>
              </a:ext>
            </a:extLst>
          </p:cNvPr>
          <p:cNvCxnSpPr>
            <a:stCxn id="30" idx="1"/>
          </p:cNvCxnSpPr>
          <p:nvPr/>
        </p:nvCxnSpPr>
        <p:spPr>
          <a:xfrm flipH="1" flipV="1">
            <a:off x="323528" y="6212708"/>
            <a:ext cx="3065923" cy="1"/>
          </a:xfrm>
          <a:prstGeom prst="straightConnector1">
            <a:avLst/>
          </a:prstGeom>
          <a:ln w="19050">
            <a:solidFill>
              <a:schemeClr val="accent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E1ADF725-279E-4A5F-846F-3D94A9509E73}"/>
              </a:ext>
            </a:extLst>
          </p:cNvPr>
          <p:cNvCxnSpPr>
            <a:stCxn id="30" idx="3"/>
          </p:cNvCxnSpPr>
          <p:nvPr/>
        </p:nvCxnSpPr>
        <p:spPr>
          <a:xfrm flipV="1">
            <a:off x="5686875" y="6212708"/>
            <a:ext cx="3310749" cy="1"/>
          </a:xfrm>
          <a:prstGeom prst="straightConnector1">
            <a:avLst/>
          </a:prstGeom>
          <a:ln w="19050">
            <a:solidFill>
              <a:schemeClr val="accent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748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CuadroTexto"/>
          <p:cNvSpPr txBox="1"/>
          <p:nvPr/>
        </p:nvSpPr>
        <p:spPr>
          <a:xfrm>
            <a:off x="251520" y="85291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prstClr val="black"/>
                </a:solidFill>
                <a:latin typeface="Century Gothic"/>
                <a:cs typeface="Century Gothic"/>
              </a:defRPr>
            </a:lvl1pPr>
          </a:lstStyle>
          <a:p>
            <a:r>
              <a:rPr lang="es-ES_tradnl" dirty="0"/>
              <a:t>PROCEDIMIENTO DE EIA (PLAZOS-REIA)</a:t>
            </a:r>
            <a:endParaRPr lang="es-MX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467791F-4473-4EB1-BDE6-786E4C203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6591"/>
          <a:stretch>
            <a:fillRect/>
          </a:stretch>
        </p:blipFill>
        <p:spPr bwMode="auto">
          <a:xfrm>
            <a:off x="251520" y="1748959"/>
            <a:ext cx="858981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6853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2515</Words>
  <Application>Microsoft Office PowerPoint</Application>
  <PresentationFormat>Presentación en pantalla (4:3)</PresentationFormat>
  <Paragraphs>326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ＭＳ Ｐゴシック</vt:lpstr>
      <vt:lpstr>Aharoni</vt:lpstr>
      <vt:lpstr>Arial</vt:lpstr>
      <vt:lpstr>Calibri</vt:lpstr>
      <vt:lpstr>Calibri Light</vt:lpstr>
      <vt:lpstr>Century Gothic</vt:lpstr>
      <vt:lpstr>Soberana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Marlene Maldonado Trujillo</dc:creator>
  <cp:lastModifiedBy>Alberto Villa Aguilar</cp:lastModifiedBy>
  <cp:revision>73</cp:revision>
  <cp:lastPrinted>2018-09-20T18:54:51Z</cp:lastPrinted>
  <dcterms:created xsi:type="dcterms:W3CDTF">2017-05-29T22:38:10Z</dcterms:created>
  <dcterms:modified xsi:type="dcterms:W3CDTF">2018-09-20T19:50:15Z</dcterms:modified>
</cp:coreProperties>
</file>